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1" r:id="rId4"/>
    <p:sldId id="257" r:id="rId5"/>
    <p:sldId id="258" r:id="rId6"/>
    <p:sldId id="260" r:id="rId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81" d="100"/>
          <a:sy n="81" d="100"/>
        </p:scale>
        <p:origin x="-258"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83B7E2A-3AF5-42C2-9683-18063D3F633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1E87BB62-3D1F-4463-8044-B267705C3C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6A149F43-B202-4FCF-A52D-454B59B08E5F}"/>
              </a:ext>
            </a:extLst>
          </p:cNvPr>
          <p:cNvSpPr>
            <a:spLocks noGrp="1"/>
          </p:cNvSpPr>
          <p:nvPr>
            <p:ph type="dt" sz="half" idx="10"/>
          </p:nvPr>
        </p:nvSpPr>
        <p:spPr/>
        <p:txBody>
          <a:bodyPr/>
          <a:lstStyle/>
          <a:p>
            <a:fld id="{4BD3E96D-0B6B-4315-B760-5B099B33BBF5}" type="datetimeFigureOut">
              <a:rPr lang="it-IT" smtClean="0"/>
              <a:t>30/11/2020</a:t>
            </a:fld>
            <a:endParaRPr lang="it-IT"/>
          </a:p>
        </p:txBody>
      </p:sp>
      <p:sp>
        <p:nvSpPr>
          <p:cNvPr id="5" name="Segnaposto piè di pagina 4">
            <a:extLst>
              <a:ext uri="{FF2B5EF4-FFF2-40B4-BE49-F238E27FC236}">
                <a16:creationId xmlns:a16="http://schemas.microsoft.com/office/drawing/2014/main" xmlns="" id="{337F13DD-D208-4244-8671-6C297E279A0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CB4A6EC3-EDEB-44E0-AA4C-B6AF60043E43}"/>
              </a:ext>
            </a:extLst>
          </p:cNvPr>
          <p:cNvSpPr>
            <a:spLocks noGrp="1"/>
          </p:cNvSpPr>
          <p:nvPr>
            <p:ph type="sldNum" sz="quarter" idx="12"/>
          </p:nvPr>
        </p:nvSpPr>
        <p:spPr/>
        <p:txBody>
          <a:bodyPr/>
          <a:lstStyle/>
          <a:p>
            <a:fld id="{EE896F61-EBE7-433F-BD8A-95F9544BC427}" type="slidenum">
              <a:rPr lang="it-IT" smtClean="0"/>
              <a:t>‹N›</a:t>
            </a:fld>
            <a:endParaRPr lang="it-IT"/>
          </a:p>
        </p:txBody>
      </p:sp>
    </p:spTree>
    <p:extLst>
      <p:ext uri="{BB962C8B-B14F-4D97-AF65-F5344CB8AC3E}">
        <p14:creationId xmlns:p14="http://schemas.microsoft.com/office/powerpoint/2010/main" val="577490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5881CE4-D1B7-4FBF-9743-EEF0F591A7F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DAF4F34A-76E8-4CCC-884A-0046A01DAC39}"/>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1C13C756-2053-4DD6-86C8-0E7DA9BF5E1A}"/>
              </a:ext>
            </a:extLst>
          </p:cNvPr>
          <p:cNvSpPr>
            <a:spLocks noGrp="1"/>
          </p:cNvSpPr>
          <p:nvPr>
            <p:ph type="dt" sz="half" idx="10"/>
          </p:nvPr>
        </p:nvSpPr>
        <p:spPr/>
        <p:txBody>
          <a:bodyPr/>
          <a:lstStyle/>
          <a:p>
            <a:fld id="{4BD3E96D-0B6B-4315-B760-5B099B33BBF5}" type="datetimeFigureOut">
              <a:rPr lang="it-IT" smtClean="0"/>
              <a:t>30/11/2020</a:t>
            </a:fld>
            <a:endParaRPr lang="it-IT"/>
          </a:p>
        </p:txBody>
      </p:sp>
      <p:sp>
        <p:nvSpPr>
          <p:cNvPr id="5" name="Segnaposto piè di pagina 4">
            <a:extLst>
              <a:ext uri="{FF2B5EF4-FFF2-40B4-BE49-F238E27FC236}">
                <a16:creationId xmlns:a16="http://schemas.microsoft.com/office/drawing/2014/main" xmlns="" id="{074A05E1-E267-481E-BFF6-69CB1C362A5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36C6542B-B6E6-482E-8554-027F80939610}"/>
              </a:ext>
            </a:extLst>
          </p:cNvPr>
          <p:cNvSpPr>
            <a:spLocks noGrp="1"/>
          </p:cNvSpPr>
          <p:nvPr>
            <p:ph type="sldNum" sz="quarter" idx="12"/>
          </p:nvPr>
        </p:nvSpPr>
        <p:spPr/>
        <p:txBody>
          <a:bodyPr/>
          <a:lstStyle/>
          <a:p>
            <a:fld id="{EE896F61-EBE7-433F-BD8A-95F9544BC427}" type="slidenum">
              <a:rPr lang="it-IT" smtClean="0"/>
              <a:t>‹N›</a:t>
            </a:fld>
            <a:endParaRPr lang="it-IT"/>
          </a:p>
        </p:txBody>
      </p:sp>
    </p:spTree>
    <p:extLst>
      <p:ext uri="{BB962C8B-B14F-4D97-AF65-F5344CB8AC3E}">
        <p14:creationId xmlns:p14="http://schemas.microsoft.com/office/powerpoint/2010/main" val="3861047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447610AF-2B62-4ED4-9710-44D58E9277BC}"/>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1D05263E-B0FD-4F3E-A806-40E39A90718B}"/>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C69BAA7F-C99B-4504-BF5E-84182BDF375D}"/>
              </a:ext>
            </a:extLst>
          </p:cNvPr>
          <p:cNvSpPr>
            <a:spLocks noGrp="1"/>
          </p:cNvSpPr>
          <p:nvPr>
            <p:ph type="dt" sz="half" idx="10"/>
          </p:nvPr>
        </p:nvSpPr>
        <p:spPr/>
        <p:txBody>
          <a:bodyPr/>
          <a:lstStyle/>
          <a:p>
            <a:fld id="{4BD3E96D-0B6B-4315-B760-5B099B33BBF5}" type="datetimeFigureOut">
              <a:rPr lang="it-IT" smtClean="0"/>
              <a:t>30/11/2020</a:t>
            </a:fld>
            <a:endParaRPr lang="it-IT"/>
          </a:p>
        </p:txBody>
      </p:sp>
      <p:sp>
        <p:nvSpPr>
          <p:cNvPr id="5" name="Segnaposto piè di pagina 4">
            <a:extLst>
              <a:ext uri="{FF2B5EF4-FFF2-40B4-BE49-F238E27FC236}">
                <a16:creationId xmlns:a16="http://schemas.microsoft.com/office/drawing/2014/main" xmlns="" id="{25C8C694-166C-4EB1-9F44-D191D1B9826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2BF08209-6F73-4051-80AC-58327B5770B6}"/>
              </a:ext>
            </a:extLst>
          </p:cNvPr>
          <p:cNvSpPr>
            <a:spLocks noGrp="1"/>
          </p:cNvSpPr>
          <p:nvPr>
            <p:ph type="sldNum" sz="quarter" idx="12"/>
          </p:nvPr>
        </p:nvSpPr>
        <p:spPr/>
        <p:txBody>
          <a:bodyPr/>
          <a:lstStyle/>
          <a:p>
            <a:fld id="{EE896F61-EBE7-433F-BD8A-95F9544BC427}" type="slidenum">
              <a:rPr lang="it-IT" smtClean="0"/>
              <a:t>‹N›</a:t>
            </a:fld>
            <a:endParaRPr lang="it-IT"/>
          </a:p>
        </p:txBody>
      </p:sp>
    </p:spTree>
    <p:extLst>
      <p:ext uri="{BB962C8B-B14F-4D97-AF65-F5344CB8AC3E}">
        <p14:creationId xmlns:p14="http://schemas.microsoft.com/office/powerpoint/2010/main" val="4265608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487041F-5A0A-443A-B341-C4BE3BB006A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4F051040-D901-43E7-91A7-F8516B6AA29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89BE7EF6-AF76-421B-A2F0-7F00100CF4A4}"/>
              </a:ext>
            </a:extLst>
          </p:cNvPr>
          <p:cNvSpPr>
            <a:spLocks noGrp="1"/>
          </p:cNvSpPr>
          <p:nvPr>
            <p:ph type="dt" sz="half" idx="10"/>
          </p:nvPr>
        </p:nvSpPr>
        <p:spPr/>
        <p:txBody>
          <a:bodyPr/>
          <a:lstStyle/>
          <a:p>
            <a:fld id="{4BD3E96D-0B6B-4315-B760-5B099B33BBF5}" type="datetimeFigureOut">
              <a:rPr lang="it-IT" smtClean="0"/>
              <a:t>30/11/2020</a:t>
            </a:fld>
            <a:endParaRPr lang="it-IT"/>
          </a:p>
        </p:txBody>
      </p:sp>
      <p:sp>
        <p:nvSpPr>
          <p:cNvPr id="5" name="Segnaposto piè di pagina 4">
            <a:extLst>
              <a:ext uri="{FF2B5EF4-FFF2-40B4-BE49-F238E27FC236}">
                <a16:creationId xmlns:a16="http://schemas.microsoft.com/office/drawing/2014/main" xmlns="" id="{0E6B2A5D-9011-4BA5-8DFE-C6B87794BF5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080D2608-D713-45C7-A598-0B1BAB6903BB}"/>
              </a:ext>
            </a:extLst>
          </p:cNvPr>
          <p:cNvSpPr>
            <a:spLocks noGrp="1"/>
          </p:cNvSpPr>
          <p:nvPr>
            <p:ph type="sldNum" sz="quarter" idx="12"/>
          </p:nvPr>
        </p:nvSpPr>
        <p:spPr/>
        <p:txBody>
          <a:bodyPr/>
          <a:lstStyle/>
          <a:p>
            <a:fld id="{EE896F61-EBE7-433F-BD8A-95F9544BC427}" type="slidenum">
              <a:rPr lang="it-IT" smtClean="0"/>
              <a:t>‹N›</a:t>
            </a:fld>
            <a:endParaRPr lang="it-IT"/>
          </a:p>
        </p:txBody>
      </p:sp>
    </p:spTree>
    <p:extLst>
      <p:ext uri="{BB962C8B-B14F-4D97-AF65-F5344CB8AC3E}">
        <p14:creationId xmlns:p14="http://schemas.microsoft.com/office/powerpoint/2010/main" val="1498835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EA2EF6A-FD3C-4E1E-9044-B5EF1BF4393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EA5696F3-E250-46BD-9C76-D705A962B6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5C5171EE-387A-4FA7-A369-C16756FA592A}"/>
              </a:ext>
            </a:extLst>
          </p:cNvPr>
          <p:cNvSpPr>
            <a:spLocks noGrp="1"/>
          </p:cNvSpPr>
          <p:nvPr>
            <p:ph type="dt" sz="half" idx="10"/>
          </p:nvPr>
        </p:nvSpPr>
        <p:spPr/>
        <p:txBody>
          <a:bodyPr/>
          <a:lstStyle/>
          <a:p>
            <a:fld id="{4BD3E96D-0B6B-4315-B760-5B099B33BBF5}" type="datetimeFigureOut">
              <a:rPr lang="it-IT" smtClean="0"/>
              <a:t>30/11/2020</a:t>
            </a:fld>
            <a:endParaRPr lang="it-IT"/>
          </a:p>
        </p:txBody>
      </p:sp>
      <p:sp>
        <p:nvSpPr>
          <p:cNvPr id="5" name="Segnaposto piè di pagina 4">
            <a:extLst>
              <a:ext uri="{FF2B5EF4-FFF2-40B4-BE49-F238E27FC236}">
                <a16:creationId xmlns:a16="http://schemas.microsoft.com/office/drawing/2014/main" xmlns="" id="{0239B4CE-2536-492A-A52F-CABDF90160E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7478173F-B11B-4495-B8FC-6B2825247DE5}"/>
              </a:ext>
            </a:extLst>
          </p:cNvPr>
          <p:cNvSpPr>
            <a:spLocks noGrp="1"/>
          </p:cNvSpPr>
          <p:nvPr>
            <p:ph type="sldNum" sz="quarter" idx="12"/>
          </p:nvPr>
        </p:nvSpPr>
        <p:spPr/>
        <p:txBody>
          <a:bodyPr/>
          <a:lstStyle/>
          <a:p>
            <a:fld id="{EE896F61-EBE7-433F-BD8A-95F9544BC427}" type="slidenum">
              <a:rPr lang="it-IT" smtClean="0"/>
              <a:t>‹N›</a:t>
            </a:fld>
            <a:endParaRPr lang="it-IT"/>
          </a:p>
        </p:txBody>
      </p:sp>
    </p:spTree>
    <p:extLst>
      <p:ext uri="{BB962C8B-B14F-4D97-AF65-F5344CB8AC3E}">
        <p14:creationId xmlns:p14="http://schemas.microsoft.com/office/powerpoint/2010/main" val="1860303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6A7BE25-03E6-4133-9EA4-6ED6498361D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8836F7AA-8CF8-479A-8879-69A2217B5E0C}"/>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1006EB11-12D3-46D5-B2BD-B454A5E4C6B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40D186B9-A60E-4900-88FE-6B7BA734CB44}"/>
              </a:ext>
            </a:extLst>
          </p:cNvPr>
          <p:cNvSpPr>
            <a:spLocks noGrp="1"/>
          </p:cNvSpPr>
          <p:nvPr>
            <p:ph type="dt" sz="half" idx="10"/>
          </p:nvPr>
        </p:nvSpPr>
        <p:spPr/>
        <p:txBody>
          <a:bodyPr/>
          <a:lstStyle/>
          <a:p>
            <a:fld id="{4BD3E96D-0B6B-4315-B760-5B099B33BBF5}" type="datetimeFigureOut">
              <a:rPr lang="it-IT" smtClean="0"/>
              <a:t>30/11/2020</a:t>
            </a:fld>
            <a:endParaRPr lang="it-IT"/>
          </a:p>
        </p:txBody>
      </p:sp>
      <p:sp>
        <p:nvSpPr>
          <p:cNvPr id="6" name="Segnaposto piè di pagina 5">
            <a:extLst>
              <a:ext uri="{FF2B5EF4-FFF2-40B4-BE49-F238E27FC236}">
                <a16:creationId xmlns:a16="http://schemas.microsoft.com/office/drawing/2014/main" xmlns="" id="{E8728897-0A61-45C4-A7F9-7734A345316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06414D1A-1AEB-4FDA-B399-A0DAEB84C6C8}"/>
              </a:ext>
            </a:extLst>
          </p:cNvPr>
          <p:cNvSpPr>
            <a:spLocks noGrp="1"/>
          </p:cNvSpPr>
          <p:nvPr>
            <p:ph type="sldNum" sz="quarter" idx="12"/>
          </p:nvPr>
        </p:nvSpPr>
        <p:spPr/>
        <p:txBody>
          <a:bodyPr/>
          <a:lstStyle/>
          <a:p>
            <a:fld id="{EE896F61-EBE7-433F-BD8A-95F9544BC427}" type="slidenum">
              <a:rPr lang="it-IT" smtClean="0"/>
              <a:t>‹N›</a:t>
            </a:fld>
            <a:endParaRPr lang="it-IT"/>
          </a:p>
        </p:txBody>
      </p:sp>
    </p:spTree>
    <p:extLst>
      <p:ext uri="{BB962C8B-B14F-4D97-AF65-F5344CB8AC3E}">
        <p14:creationId xmlns:p14="http://schemas.microsoft.com/office/powerpoint/2010/main" val="108598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403E1A0-9C45-42BA-B376-DDCD13D85F01}"/>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BC0054CA-DC73-41B9-BCF0-E9EFE487FE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637E2BB2-A78E-4AF0-BF35-D92772D7CC5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1C6F4EEB-2BE3-4A02-9CAC-096BD183E2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2A114313-C335-4A2D-B8E8-ECB6020C4D8A}"/>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58CC91FA-3154-460E-A487-2668411CCD8D}"/>
              </a:ext>
            </a:extLst>
          </p:cNvPr>
          <p:cNvSpPr>
            <a:spLocks noGrp="1"/>
          </p:cNvSpPr>
          <p:nvPr>
            <p:ph type="dt" sz="half" idx="10"/>
          </p:nvPr>
        </p:nvSpPr>
        <p:spPr/>
        <p:txBody>
          <a:bodyPr/>
          <a:lstStyle/>
          <a:p>
            <a:fld id="{4BD3E96D-0B6B-4315-B760-5B099B33BBF5}" type="datetimeFigureOut">
              <a:rPr lang="it-IT" smtClean="0"/>
              <a:t>30/11/2020</a:t>
            </a:fld>
            <a:endParaRPr lang="it-IT"/>
          </a:p>
        </p:txBody>
      </p:sp>
      <p:sp>
        <p:nvSpPr>
          <p:cNvPr id="8" name="Segnaposto piè di pagina 7">
            <a:extLst>
              <a:ext uri="{FF2B5EF4-FFF2-40B4-BE49-F238E27FC236}">
                <a16:creationId xmlns:a16="http://schemas.microsoft.com/office/drawing/2014/main" xmlns="" id="{F2E28E53-F7D6-4CBB-BDCD-FA2BF55722B3}"/>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E0D376F9-564E-4261-9829-2C24FA33CAC6}"/>
              </a:ext>
            </a:extLst>
          </p:cNvPr>
          <p:cNvSpPr>
            <a:spLocks noGrp="1"/>
          </p:cNvSpPr>
          <p:nvPr>
            <p:ph type="sldNum" sz="quarter" idx="12"/>
          </p:nvPr>
        </p:nvSpPr>
        <p:spPr/>
        <p:txBody>
          <a:bodyPr/>
          <a:lstStyle/>
          <a:p>
            <a:fld id="{EE896F61-EBE7-433F-BD8A-95F9544BC427}" type="slidenum">
              <a:rPr lang="it-IT" smtClean="0"/>
              <a:t>‹N›</a:t>
            </a:fld>
            <a:endParaRPr lang="it-IT"/>
          </a:p>
        </p:txBody>
      </p:sp>
    </p:spTree>
    <p:extLst>
      <p:ext uri="{BB962C8B-B14F-4D97-AF65-F5344CB8AC3E}">
        <p14:creationId xmlns:p14="http://schemas.microsoft.com/office/powerpoint/2010/main" val="374099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14B65BC-7BD9-4C69-8FFA-5F4C510D177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3AB6AB89-C0B0-47F3-997C-9E46F2EBAFEB}"/>
              </a:ext>
            </a:extLst>
          </p:cNvPr>
          <p:cNvSpPr>
            <a:spLocks noGrp="1"/>
          </p:cNvSpPr>
          <p:nvPr>
            <p:ph type="dt" sz="half" idx="10"/>
          </p:nvPr>
        </p:nvSpPr>
        <p:spPr/>
        <p:txBody>
          <a:bodyPr/>
          <a:lstStyle/>
          <a:p>
            <a:fld id="{4BD3E96D-0B6B-4315-B760-5B099B33BBF5}" type="datetimeFigureOut">
              <a:rPr lang="it-IT" smtClean="0"/>
              <a:t>30/11/2020</a:t>
            </a:fld>
            <a:endParaRPr lang="it-IT"/>
          </a:p>
        </p:txBody>
      </p:sp>
      <p:sp>
        <p:nvSpPr>
          <p:cNvPr id="4" name="Segnaposto piè di pagina 3">
            <a:extLst>
              <a:ext uri="{FF2B5EF4-FFF2-40B4-BE49-F238E27FC236}">
                <a16:creationId xmlns:a16="http://schemas.microsoft.com/office/drawing/2014/main" xmlns="" id="{C52340C1-FDA8-40EA-A57D-603D6DA4042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3E6E31B6-781A-4940-9928-3A756F9ED60B}"/>
              </a:ext>
            </a:extLst>
          </p:cNvPr>
          <p:cNvSpPr>
            <a:spLocks noGrp="1"/>
          </p:cNvSpPr>
          <p:nvPr>
            <p:ph type="sldNum" sz="quarter" idx="12"/>
          </p:nvPr>
        </p:nvSpPr>
        <p:spPr/>
        <p:txBody>
          <a:bodyPr/>
          <a:lstStyle/>
          <a:p>
            <a:fld id="{EE896F61-EBE7-433F-BD8A-95F9544BC427}" type="slidenum">
              <a:rPr lang="it-IT" smtClean="0"/>
              <a:t>‹N›</a:t>
            </a:fld>
            <a:endParaRPr lang="it-IT"/>
          </a:p>
        </p:txBody>
      </p:sp>
    </p:spTree>
    <p:extLst>
      <p:ext uri="{BB962C8B-B14F-4D97-AF65-F5344CB8AC3E}">
        <p14:creationId xmlns:p14="http://schemas.microsoft.com/office/powerpoint/2010/main" val="2734168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F9EB0211-6E46-4A78-8660-4F907BD7AF06}"/>
              </a:ext>
            </a:extLst>
          </p:cNvPr>
          <p:cNvSpPr>
            <a:spLocks noGrp="1"/>
          </p:cNvSpPr>
          <p:nvPr>
            <p:ph type="dt" sz="half" idx="10"/>
          </p:nvPr>
        </p:nvSpPr>
        <p:spPr/>
        <p:txBody>
          <a:bodyPr/>
          <a:lstStyle/>
          <a:p>
            <a:fld id="{4BD3E96D-0B6B-4315-B760-5B099B33BBF5}" type="datetimeFigureOut">
              <a:rPr lang="it-IT" smtClean="0"/>
              <a:t>30/11/2020</a:t>
            </a:fld>
            <a:endParaRPr lang="it-IT"/>
          </a:p>
        </p:txBody>
      </p:sp>
      <p:sp>
        <p:nvSpPr>
          <p:cNvPr id="3" name="Segnaposto piè di pagina 2">
            <a:extLst>
              <a:ext uri="{FF2B5EF4-FFF2-40B4-BE49-F238E27FC236}">
                <a16:creationId xmlns:a16="http://schemas.microsoft.com/office/drawing/2014/main" xmlns="" id="{52F03D32-730D-40FA-8F22-A3F871E40338}"/>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9DF75889-B758-4AED-B132-BE29F00AA103}"/>
              </a:ext>
            </a:extLst>
          </p:cNvPr>
          <p:cNvSpPr>
            <a:spLocks noGrp="1"/>
          </p:cNvSpPr>
          <p:nvPr>
            <p:ph type="sldNum" sz="quarter" idx="12"/>
          </p:nvPr>
        </p:nvSpPr>
        <p:spPr/>
        <p:txBody>
          <a:bodyPr/>
          <a:lstStyle/>
          <a:p>
            <a:fld id="{EE896F61-EBE7-433F-BD8A-95F9544BC427}" type="slidenum">
              <a:rPr lang="it-IT" smtClean="0"/>
              <a:t>‹N›</a:t>
            </a:fld>
            <a:endParaRPr lang="it-IT"/>
          </a:p>
        </p:txBody>
      </p:sp>
    </p:spTree>
    <p:extLst>
      <p:ext uri="{BB962C8B-B14F-4D97-AF65-F5344CB8AC3E}">
        <p14:creationId xmlns:p14="http://schemas.microsoft.com/office/powerpoint/2010/main" val="3964086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4FA4968-D118-4C02-8EDA-430E0CE89D5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5BC9BC0F-23A1-4B84-9FFE-9DE81F0ADE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FDDF150D-46AE-4D69-B5AB-BBA3793DD4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84DA3D09-2048-4D7F-BE83-2A44A6DFB414}"/>
              </a:ext>
            </a:extLst>
          </p:cNvPr>
          <p:cNvSpPr>
            <a:spLocks noGrp="1"/>
          </p:cNvSpPr>
          <p:nvPr>
            <p:ph type="dt" sz="half" idx="10"/>
          </p:nvPr>
        </p:nvSpPr>
        <p:spPr/>
        <p:txBody>
          <a:bodyPr/>
          <a:lstStyle/>
          <a:p>
            <a:fld id="{4BD3E96D-0B6B-4315-B760-5B099B33BBF5}" type="datetimeFigureOut">
              <a:rPr lang="it-IT" smtClean="0"/>
              <a:t>30/11/2020</a:t>
            </a:fld>
            <a:endParaRPr lang="it-IT"/>
          </a:p>
        </p:txBody>
      </p:sp>
      <p:sp>
        <p:nvSpPr>
          <p:cNvPr id="6" name="Segnaposto piè di pagina 5">
            <a:extLst>
              <a:ext uri="{FF2B5EF4-FFF2-40B4-BE49-F238E27FC236}">
                <a16:creationId xmlns:a16="http://schemas.microsoft.com/office/drawing/2014/main" xmlns="" id="{3372FBB4-A582-4373-BB91-35FADD2C03A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086E49FD-461F-4BAD-A81C-5817F04FBBBF}"/>
              </a:ext>
            </a:extLst>
          </p:cNvPr>
          <p:cNvSpPr>
            <a:spLocks noGrp="1"/>
          </p:cNvSpPr>
          <p:nvPr>
            <p:ph type="sldNum" sz="quarter" idx="12"/>
          </p:nvPr>
        </p:nvSpPr>
        <p:spPr/>
        <p:txBody>
          <a:bodyPr/>
          <a:lstStyle/>
          <a:p>
            <a:fld id="{EE896F61-EBE7-433F-BD8A-95F9544BC427}" type="slidenum">
              <a:rPr lang="it-IT" smtClean="0"/>
              <a:t>‹N›</a:t>
            </a:fld>
            <a:endParaRPr lang="it-IT"/>
          </a:p>
        </p:txBody>
      </p:sp>
    </p:spTree>
    <p:extLst>
      <p:ext uri="{BB962C8B-B14F-4D97-AF65-F5344CB8AC3E}">
        <p14:creationId xmlns:p14="http://schemas.microsoft.com/office/powerpoint/2010/main" val="4010963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A3224DA-C406-47C2-B43A-58C21F3F1C5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2998D412-F59D-4BAC-B4E9-5983C18DDC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42FF9AD8-BBF0-46FE-9C77-49279C04AE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0D6B4447-82FC-4D54-A055-86871F3990F6}"/>
              </a:ext>
            </a:extLst>
          </p:cNvPr>
          <p:cNvSpPr>
            <a:spLocks noGrp="1"/>
          </p:cNvSpPr>
          <p:nvPr>
            <p:ph type="dt" sz="half" idx="10"/>
          </p:nvPr>
        </p:nvSpPr>
        <p:spPr/>
        <p:txBody>
          <a:bodyPr/>
          <a:lstStyle/>
          <a:p>
            <a:fld id="{4BD3E96D-0B6B-4315-B760-5B099B33BBF5}" type="datetimeFigureOut">
              <a:rPr lang="it-IT" smtClean="0"/>
              <a:t>30/11/2020</a:t>
            </a:fld>
            <a:endParaRPr lang="it-IT"/>
          </a:p>
        </p:txBody>
      </p:sp>
      <p:sp>
        <p:nvSpPr>
          <p:cNvPr id="6" name="Segnaposto piè di pagina 5">
            <a:extLst>
              <a:ext uri="{FF2B5EF4-FFF2-40B4-BE49-F238E27FC236}">
                <a16:creationId xmlns:a16="http://schemas.microsoft.com/office/drawing/2014/main" xmlns="" id="{A4505F0C-465C-41E2-BDA1-D7386E98E7D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1A112128-DC6A-4706-918B-EC6E22AD79F7}"/>
              </a:ext>
            </a:extLst>
          </p:cNvPr>
          <p:cNvSpPr>
            <a:spLocks noGrp="1"/>
          </p:cNvSpPr>
          <p:nvPr>
            <p:ph type="sldNum" sz="quarter" idx="12"/>
          </p:nvPr>
        </p:nvSpPr>
        <p:spPr/>
        <p:txBody>
          <a:bodyPr/>
          <a:lstStyle/>
          <a:p>
            <a:fld id="{EE896F61-EBE7-433F-BD8A-95F9544BC427}" type="slidenum">
              <a:rPr lang="it-IT" smtClean="0"/>
              <a:t>‹N›</a:t>
            </a:fld>
            <a:endParaRPr lang="it-IT"/>
          </a:p>
        </p:txBody>
      </p:sp>
    </p:spTree>
    <p:extLst>
      <p:ext uri="{BB962C8B-B14F-4D97-AF65-F5344CB8AC3E}">
        <p14:creationId xmlns:p14="http://schemas.microsoft.com/office/powerpoint/2010/main" val="91598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652D46E7-AC1A-4949-B719-69A7B72D68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3236D652-2222-4A3E-9A56-20926B3D91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1A5FBE47-9637-42CA-9681-A3A65CAFC8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D3E96D-0B6B-4315-B760-5B099B33BBF5}" type="datetimeFigureOut">
              <a:rPr lang="it-IT" smtClean="0"/>
              <a:t>30/11/2020</a:t>
            </a:fld>
            <a:endParaRPr lang="it-IT"/>
          </a:p>
        </p:txBody>
      </p:sp>
      <p:sp>
        <p:nvSpPr>
          <p:cNvPr id="5" name="Segnaposto piè di pagina 4">
            <a:extLst>
              <a:ext uri="{FF2B5EF4-FFF2-40B4-BE49-F238E27FC236}">
                <a16:creationId xmlns:a16="http://schemas.microsoft.com/office/drawing/2014/main" xmlns="" id="{6B0A60E2-9ED0-46AB-88DF-6D3C93D834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34097D7B-B10A-4773-B3F7-2D49E84CD4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896F61-EBE7-433F-BD8A-95F9544BC427}" type="slidenum">
              <a:rPr lang="it-IT" smtClean="0"/>
              <a:t>‹N›</a:t>
            </a:fld>
            <a:endParaRPr lang="it-IT"/>
          </a:p>
        </p:txBody>
      </p:sp>
    </p:spTree>
    <p:extLst>
      <p:ext uri="{BB962C8B-B14F-4D97-AF65-F5344CB8AC3E}">
        <p14:creationId xmlns:p14="http://schemas.microsoft.com/office/powerpoint/2010/main" val="694952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mostaryouthplatform.wordpress.com/2017/02/24/violence-against-women/"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sz="3600" dirty="0">
                <a:solidFill>
                  <a:srgbClr val="FF0000"/>
                </a:solidFill>
              </a:rPr>
              <a:t>  </a:t>
            </a:r>
            <a:endParaRPr lang="it-IT" sz="3200" dirty="0">
              <a:solidFill>
                <a:srgbClr val="FF0000"/>
              </a:solidFill>
            </a:endParaRPr>
          </a:p>
        </p:txBody>
      </p:sp>
      <p:sp>
        <p:nvSpPr>
          <p:cNvPr id="3" name="Sottotitolo 2"/>
          <p:cNvSpPr>
            <a:spLocks noGrp="1"/>
          </p:cNvSpPr>
          <p:nvPr>
            <p:ph type="subTitle" idx="1"/>
          </p:nvPr>
        </p:nvSpPr>
        <p:spPr>
          <a:xfrm>
            <a:off x="1249680" y="82296"/>
            <a:ext cx="9119616" cy="1040067"/>
          </a:xfrm>
        </p:spPr>
        <p:txBody>
          <a:bodyPr>
            <a:normAutofit fontScale="25000" lnSpcReduction="20000"/>
          </a:bodyPr>
          <a:lstStyle/>
          <a:p>
            <a:endParaRPr lang="it-IT" sz="9600" dirty="0">
              <a:solidFill>
                <a:schemeClr val="tx1">
                  <a:lumMod val="95000"/>
                  <a:lumOff val="5000"/>
                </a:schemeClr>
              </a:solidFill>
            </a:endParaRPr>
          </a:p>
          <a:p>
            <a:r>
              <a:rPr lang="it-IT" sz="9600" b="1" i="1" dirty="0">
                <a:solidFill>
                  <a:srgbClr val="FF0000"/>
                </a:solidFill>
              </a:rPr>
              <a:t>GIORNATA INTERNAZIONALE CONTRO LA VIOLENZA SULLE DONNE                         </a:t>
            </a:r>
            <a:endParaRPr lang="it-IT" b="1" i="1" dirty="0">
              <a:solidFill>
                <a:srgbClr val="FF0000"/>
              </a:solidFill>
            </a:endParaRPr>
          </a:p>
        </p:txBody>
      </p:sp>
      <p:sp>
        <p:nvSpPr>
          <p:cNvPr id="4" name="Rettangolo 3"/>
          <p:cNvSpPr/>
          <p:nvPr/>
        </p:nvSpPr>
        <p:spPr>
          <a:xfrm>
            <a:off x="2974848" y="1237780"/>
            <a:ext cx="6096000" cy="1323439"/>
          </a:xfrm>
          <a:prstGeom prst="rect">
            <a:avLst/>
          </a:prstGeom>
        </p:spPr>
        <p:txBody>
          <a:bodyPr>
            <a:spAutoFit/>
          </a:bodyPr>
          <a:lstStyle/>
          <a:p>
            <a:r>
              <a:rPr lang="it-IT" sz="2000" dirty="0"/>
              <a:t>Il 25 novembre è la giornata internazionale contro la violenza sulle donne ed è stata istituita il 17 dicembre 1999 dall'Assemblea generale delle Nazioni Unite  per combattere la discriminazione e abusi verso le donne.</a:t>
            </a:r>
          </a:p>
        </p:txBody>
      </p:sp>
      <p:pic>
        <p:nvPicPr>
          <p:cNvPr id="5" name="Immagine 4"/>
          <p:cNvPicPr>
            <a:picLocks noChangeAspect="1"/>
          </p:cNvPicPr>
          <p:nvPr/>
        </p:nvPicPr>
        <p:blipFill>
          <a:blip r:embed="rId2"/>
          <a:stretch>
            <a:fillRect/>
          </a:stretch>
        </p:blipFill>
        <p:spPr>
          <a:xfrm rot="20833494">
            <a:off x="1570933" y="3169328"/>
            <a:ext cx="3522844" cy="26050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magine 5"/>
          <p:cNvPicPr>
            <a:picLocks noChangeAspect="1"/>
          </p:cNvPicPr>
          <p:nvPr/>
        </p:nvPicPr>
        <p:blipFill>
          <a:blip r:embed="rId3"/>
          <a:stretch>
            <a:fillRect/>
          </a:stretch>
        </p:blipFill>
        <p:spPr>
          <a:xfrm rot="1046113">
            <a:off x="7538829" y="3108900"/>
            <a:ext cx="3797169" cy="27258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68336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xmlns="" id="{B7EF103C-1D76-480B-B8B3-7020214DE47E}"/>
              </a:ext>
            </a:extLst>
          </p:cNvPr>
          <p:cNvSpPr txBox="1"/>
          <p:nvPr/>
        </p:nvSpPr>
        <p:spPr>
          <a:xfrm>
            <a:off x="381740" y="355107"/>
            <a:ext cx="8760040" cy="461665"/>
          </a:xfrm>
          <a:prstGeom prst="rect">
            <a:avLst/>
          </a:prstGeom>
          <a:noFill/>
        </p:spPr>
        <p:txBody>
          <a:bodyPr wrap="square">
            <a:spAutoFit/>
          </a:bodyPr>
          <a:lstStyle/>
          <a:p>
            <a:r>
              <a:rPr lang="it-IT" sz="2400" dirty="0">
                <a:solidFill>
                  <a:srgbClr val="FF0000"/>
                </a:solidFill>
              </a:rPr>
              <a:t>NON CHIAMATELO AMORE!</a:t>
            </a:r>
            <a:endParaRPr lang="it-IT" sz="2400" dirty="0"/>
          </a:p>
        </p:txBody>
      </p:sp>
      <p:sp>
        <p:nvSpPr>
          <p:cNvPr id="5" name="CasellaDiTesto 4">
            <a:extLst>
              <a:ext uri="{FF2B5EF4-FFF2-40B4-BE49-F238E27FC236}">
                <a16:creationId xmlns:a16="http://schemas.microsoft.com/office/drawing/2014/main" xmlns="" id="{E0F42C45-CC04-44C3-A9AF-43377A20FC7B}"/>
              </a:ext>
            </a:extLst>
          </p:cNvPr>
          <p:cNvSpPr txBox="1"/>
          <p:nvPr/>
        </p:nvSpPr>
        <p:spPr>
          <a:xfrm>
            <a:off x="381740" y="1162975"/>
            <a:ext cx="4651899" cy="5355312"/>
          </a:xfrm>
          <a:prstGeom prst="rect">
            <a:avLst/>
          </a:prstGeom>
          <a:noFill/>
        </p:spPr>
        <p:txBody>
          <a:bodyPr wrap="square">
            <a:spAutoFit/>
          </a:bodyPr>
          <a:lstStyle/>
          <a:p>
            <a:r>
              <a:rPr lang="it-IT" dirty="0">
                <a:solidFill>
                  <a:srgbClr val="FF0000"/>
                </a:solidFill>
              </a:rPr>
              <a:t>Gessica Notaro</a:t>
            </a:r>
          </a:p>
          <a:p>
            <a:r>
              <a:rPr lang="it-IT" dirty="0"/>
              <a:t>La sera del 10 gennaio 2017 l’ex fidanzato di Gessica, Jorge Edson Tavares, l’aggredisce sotto casa buttandole in faccia dell’acido. La ragazza lo aveva già  denunciato per le continue persecuzioni e appostamenti sia davanti al posto di lavoro che davanti a casa sua. Per questo motivo a Tavares era stato imposto l’obbligo di stare a cinquanta metri di distanza dalla Notaro e successivamente era stato messo agli obblighi domiciliari. Attualmente la modella sta affrontando molte terapie giornaliere costosissime per impadronirsi di nuovo della sua faccia e della vista (da un occhio non vede quasi più nulla). Sta lottando duramente perché sia introdotta una legge per omicidio d’identità, una pena per chi sfregiando, toglie la possibilità alle persone di riconoscersi allo specchio, uccidendole psicologicamente. </a:t>
            </a:r>
          </a:p>
        </p:txBody>
      </p:sp>
      <p:sp>
        <p:nvSpPr>
          <p:cNvPr id="7" name="CasellaDiTesto 6">
            <a:extLst>
              <a:ext uri="{FF2B5EF4-FFF2-40B4-BE49-F238E27FC236}">
                <a16:creationId xmlns:a16="http://schemas.microsoft.com/office/drawing/2014/main" xmlns="" id="{C6DE5F95-3506-4B34-B79D-592A0C0EA86F}"/>
              </a:ext>
            </a:extLst>
          </p:cNvPr>
          <p:cNvSpPr txBox="1"/>
          <p:nvPr/>
        </p:nvSpPr>
        <p:spPr>
          <a:xfrm>
            <a:off x="7297445" y="2831977"/>
            <a:ext cx="4234648" cy="3170099"/>
          </a:xfrm>
          <a:prstGeom prst="rect">
            <a:avLst/>
          </a:prstGeom>
          <a:noFill/>
        </p:spPr>
        <p:txBody>
          <a:bodyPr wrap="square">
            <a:spAutoFit/>
          </a:bodyPr>
          <a:lstStyle/>
          <a:p>
            <a:r>
              <a:rPr lang="it-IT" sz="1400" dirty="0">
                <a:solidFill>
                  <a:srgbClr val="FF0000"/>
                </a:solidFill>
              </a:rPr>
              <a:t>Valentina Pitzalis </a:t>
            </a:r>
          </a:p>
          <a:p>
            <a:r>
              <a:rPr lang="it-IT" sz="1400" dirty="0"/>
              <a:t>è uno dei simboli della violenza sulle donne. Nella notte fra il 16 ed il 17 aprile 2011 ad </a:t>
            </a:r>
            <a:r>
              <a:rPr lang="it-IT" sz="1400" dirty="0" err="1"/>
              <a:t>Bacu</a:t>
            </a:r>
            <a:r>
              <a:rPr lang="it-IT" sz="1400" dirty="0"/>
              <a:t> Abis (Carbonia) il suo ex marito Manuel Piredda con la scusa di doverle chiedere alcuni documenti la convinse a recarsi presso il suo appartamento. Una volta arrivata, il marito  le getta addosso della benzina e le dà fuoco. Il  fuoco colpisce anche il marito che  muore. Valentina invece, dopo essere stata avvolta dalle fiamme per venti minuti, viene soccorsa e salvata. Dovrà sottoporsi a mesi interminabili di terapie e interventi chirurgici. Il suo  volto è ormai sfigurato (il fuoco le ha portato via le orecchie e il naso) ha perso anche  la mano destra. </a:t>
            </a:r>
          </a:p>
          <a:p>
            <a:endParaRPr lang="it-IT" dirty="0"/>
          </a:p>
        </p:txBody>
      </p:sp>
      <p:pic>
        <p:nvPicPr>
          <p:cNvPr id="9" name="Immagine 8">
            <a:extLst>
              <a:ext uri="{FF2B5EF4-FFF2-40B4-BE49-F238E27FC236}">
                <a16:creationId xmlns:a16="http://schemas.microsoft.com/office/drawing/2014/main" xmlns="" id="{A131153A-E492-4FF4-A62C-7A4E895BF6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7709" y="572351"/>
            <a:ext cx="4065888" cy="2259625"/>
          </a:xfrm>
          <a:prstGeom prst="rect">
            <a:avLst/>
          </a:prstGeom>
        </p:spPr>
      </p:pic>
    </p:spTree>
    <p:extLst>
      <p:ext uri="{BB962C8B-B14F-4D97-AF65-F5344CB8AC3E}">
        <p14:creationId xmlns:p14="http://schemas.microsoft.com/office/powerpoint/2010/main" val="2363667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0144" y="555534"/>
            <a:ext cx="6096000" cy="523220"/>
          </a:xfrm>
          <a:prstGeom prst="rect">
            <a:avLst/>
          </a:prstGeom>
        </p:spPr>
        <p:txBody>
          <a:bodyPr>
            <a:spAutoFit/>
          </a:bodyPr>
          <a:lstStyle/>
          <a:p>
            <a:r>
              <a:rPr lang="it-IT" sz="2800" dirty="0">
                <a:solidFill>
                  <a:srgbClr val="FF0000"/>
                </a:solidFill>
              </a:rPr>
              <a:t>                                 LE SORELLE MIRABAL</a:t>
            </a:r>
          </a:p>
        </p:txBody>
      </p:sp>
      <p:sp>
        <p:nvSpPr>
          <p:cNvPr id="3" name="Rettangolo 2"/>
          <p:cNvSpPr/>
          <p:nvPr/>
        </p:nvSpPr>
        <p:spPr>
          <a:xfrm>
            <a:off x="1215771" y="1290626"/>
            <a:ext cx="6096000" cy="5016758"/>
          </a:xfrm>
          <a:prstGeom prst="rect">
            <a:avLst/>
          </a:prstGeom>
        </p:spPr>
        <p:txBody>
          <a:bodyPr>
            <a:spAutoFit/>
          </a:bodyPr>
          <a:lstStyle/>
          <a:p>
            <a:pPr algn="just"/>
            <a:r>
              <a:rPr lang="it-IT" sz="2000" dirty="0"/>
              <a:t>Le sorelle </a:t>
            </a:r>
            <a:r>
              <a:rPr lang="it-IT" sz="2000" dirty="0" err="1"/>
              <a:t>Mirabal</a:t>
            </a:r>
            <a:r>
              <a:rPr lang="it-IT" sz="2000" dirty="0"/>
              <a:t> domenicane attiviste che combatterono contro la dittatura di Rafael </a:t>
            </a:r>
            <a:r>
              <a:rPr lang="it-IT" sz="2000" dirty="0" err="1"/>
              <a:t>Leonidas</a:t>
            </a:r>
            <a:r>
              <a:rPr lang="it-IT" sz="2000" dirty="0"/>
              <a:t> Trujillo. Nel 1960 fondarono  il Movimento 14 di giugno, usando come nome in codice </a:t>
            </a:r>
            <a:r>
              <a:rPr lang="it-IT" sz="2000" dirty="0" err="1"/>
              <a:t>Mariposas</a:t>
            </a:r>
            <a:r>
              <a:rPr lang="it-IT" sz="2000" dirty="0"/>
              <a:t> (farfalle).Nel gennaio 1960 vennero scoperte dalla polizia segreta di Trujillo e poi arrestate insieme ai loro mariti. Le sorelle </a:t>
            </a:r>
            <a:r>
              <a:rPr lang="it-IT" sz="2000" dirty="0" err="1"/>
              <a:t>Mirabal</a:t>
            </a:r>
            <a:r>
              <a:rPr lang="it-IT" sz="2000" dirty="0"/>
              <a:t> vennero liberate alcuni mesi </a:t>
            </a:r>
            <a:r>
              <a:rPr lang="it-IT" sz="2000" dirty="0" err="1"/>
              <a:t>dopo,ma</a:t>
            </a:r>
            <a:r>
              <a:rPr lang="it-IT" sz="2000" dirty="0"/>
              <a:t> i loro mariti vennero trasferiti nel carcere della città di Puerto Plata. Il 25 novembre 1960, mentre si recavano al carcere per fare visita ai mariti  furono intercettate e portate in un luogo appartato. Lì furono prese a bastonate, violentate e buttate giù da un burrone per                                                        simulare un incidente.</a:t>
            </a:r>
            <a:r>
              <a:rPr lang="it-IT" sz="2000" dirty="0">
                <a:solidFill>
                  <a:srgbClr val="202124"/>
                </a:solidFill>
              </a:rPr>
              <a:t> Da allora il 25 novembre è la giornata dedicata contro la violenza alle donne                                </a:t>
            </a:r>
          </a:p>
          <a:p>
            <a:endParaRPr lang="it-IT" sz="2000" dirty="0">
              <a:solidFill>
                <a:srgbClr val="202124"/>
              </a:solidFill>
              <a:latin typeface="Roboto"/>
            </a:endParaRPr>
          </a:p>
          <a:p>
            <a:endParaRPr lang="it-IT" sz="2000" dirty="0">
              <a:solidFill>
                <a:srgbClr val="202124"/>
              </a:solidFill>
              <a:latin typeface="Roboto"/>
            </a:endParaRPr>
          </a:p>
        </p:txBody>
      </p:sp>
      <p:pic>
        <p:nvPicPr>
          <p:cNvPr id="4" name="Immagine 3"/>
          <p:cNvPicPr>
            <a:picLocks noChangeAspect="1"/>
          </p:cNvPicPr>
          <p:nvPr/>
        </p:nvPicPr>
        <p:blipFill>
          <a:blip r:embed="rId2"/>
          <a:stretch>
            <a:fillRect/>
          </a:stretch>
        </p:blipFill>
        <p:spPr>
          <a:xfrm>
            <a:off x="7717573" y="3660964"/>
            <a:ext cx="3707130" cy="2507764"/>
          </a:xfrm>
          <a:prstGeom prst="rect">
            <a:avLst/>
          </a:prstGeom>
          <a:ln>
            <a:noFill/>
          </a:ln>
          <a:effectLst>
            <a:softEdge rad="112500"/>
          </a:effectLst>
        </p:spPr>
      </p:pic>
      <p:pic>
        <p:nvPicPr>
          <p:cNvPr id="7" name="Immagine 6">
            <a:extLst>
              <a:ext uri="{FF2B5EF4-FFF2-40B4-BE49-F238E27FC236}">
                <a16:creationId xmlns:a16="http://schemas.microsoft.com/office/drawing/2014/main" xmlns="" id="{ED26239C-00D1-49B0-B54D-DC173B5EBA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3858" y="124634"/>
            <a:ext cx="3958142" cy="1881719"/>
          </a:xfrm>
          <a:prstGeom prst="rect">
            <a:avLst/>
          </a:prstGeom>
        </p:spPr>
      </p:pic>
    </p:spTree>
    <p:extLst>
      <p:ext uri="{BB962C8B-B14F-4D97-AF65-F5344CB8AC3E}">
        <p14:creationId xmlns:p14="http://schemas.microsoft.com/office/powerpoint/2010/main" val="4190137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egnaposto contenuto 8">
            <a:extLst>
              <a:ext uri="{FF2B5EF4-FFF2-40B4-BE49-F238E27FC236}">
                <a16:creationId xmlns:a16="http://schemas.microsoft.com/office/drawing/2014/main" xmlns="" id="{05CB5EB8-419D-4860-9833-13F28FE37DF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9419" t="30030" r="32730" b="28165"/>
          <a:stretch/>
        </p:blipFill>
        <p:spPr>
          <a:xfrm>
            <a:off x="5348369" y="1690688"/>
            <a:ext cx="6692629" cy="3764604"/>
          </a:xfrm>
        </p:spPr>
      </p:pic>
      <p:sp>
        <p:nvSpPr>
          <p:cNvPr id="2" name="Titolo 1">
            <a:extLst>
              <a:ext uri="{FF2B5EF4-FFF2-40B4-BE49-F238E27FC236}">
                <a16:creationId xmlns:a16="http://schemas.microsoft.com/office/drawing/2014/main" xmlns="" id="{2142D09C-2531-4614-9080-D11A80BD7ADB}"/>
              </a:ext>
            </a:extLst>
          </p:cNvPr>
          <p:cNvSpPr>
            <a:spLocks noGrp="1"/>
          </p:cNvSpPr>
          <p:nvPr>
            <p:ph type="title"/>
          </p:nvPr>
        </p:nvSpPr>
        <p:spPr>
          <a:xfrm>
            <a:off x="838200" y="533303"/>
            <a:ext cx="10515600" cy="1313183"/>
          </a:xfrm>
        </p:spPr>
        <p:txBody>
          <a:bodyPr>
            <a:normAutofit/>
          </a:bodyPr>
          <a:lstStyle/>
          <a:p>
            <a:r>
              <a:rPr lang="it-IT" sz="2800" b="1" dirty="0">
                <a:solidFill>
                  <a:srgbClr val="FF0000"/>
                </a:solidFill>
                <a:latin typeface="+mn-lt"/>
              </a:rPr>
              <a:t>Indagine Istat delle donne uccise in Italia negli ultimi anni.</a:t>
            </a:r>
          </a:p>
        </p:txBody>
      </p:sp>
      <p:sp>
        <p:nvSpPr>
          <p:cNvPr id="16" name="CasellaDiTesto 15">
            <a:extLst>
              <a:ext uri="{FF2B5EF4-FFF2-40B4-BE49-F238E27FC236}">
                <a16:creationId xmlns:a16="http://schemas.microsoft.com/office/drawing/2014/main" xmlns="" id="{A7A974FD-97EE-41A0-92A8-4A84A49EE8F6}"/>
              </a:ext>
            </a:extLst>
          </p:cNvPr>
          <p:cNvSpPr txBox="1"/>
          <p:nvPr/>
        </p:nvSpPr>
        <p:spPr>
          <a:xfrm>
            <a:off x="914401" y="2226449"/>
            <a:ext cx="5293452" cy="3974358"/>
          </a:xfrm>
          <a:prstGeom prst="rect">
            <a:avLst/>
          </a:prstGeom>
          <a:noFill/>
        </p:spPr>
        <p:txBody>
          <a:bodyPr wrap="square" rtlCol="0">
            <a:spAutoFit/>
          </a:bodyPr>
          <a:lstStyle/>
          <a:p>
            <a:pPr>
              <a:lnSpc>
                <a:spcPct val="107000"/>
              </a:lnSpc>
              <a:spcAft>
                <a:spcPts val="800"/>
              </a:spcAft>
            </a:pPr>
            <a:r>
              <a:rPr lang="it-IT" sz="1600" dirty="0">
                <a:ea typeface="Calibri" panose="020F0502020204030204" pitchFamily="34" charset="0"/>
                <a:cs typeface="Times New Roman" panose="02020603050405020304" pitchFamily="18" charset="0"/>
              </a:rPr>
              <a:t>I </a:t>
            </a:r>
            <a:r>
              <a:rPr lang="it-IT" sz="1600" dirty="0">
                <a:effectLst/>
                <a:ea typeface="Calibri" panose="020F0502020204030204" pitchFamily="34" charset="0"/>
                <a:cs typeface="Times New Roman" panose="02020603050405020304" pitchFamily="18" charset="0"/>
              </a:rPr>
              <a:t>dati Istat mostrano una forte crescita del numero di telefonate al 1522 nel primo periodo di </a:t>
            </a:r>
            <a:r>
              <a:rPr lang="it-IT" sz="1600" dirty="0" err="1">
                <a:effectLst/>
                <a:ea typeface="Calibri" panose="020F0502020204030204" pitchFamily="34" charset="0"/>
                <a:cs typeface="Times New Roman" panose="02020603050405020304" pitchFamily="18" charset="0"/>
              </a:rPr>
              <a:t>lockdown</a:t>
            </a:r>
            <a:r>
              <a:rPr lang="it-IT" sz="1600" dirty="0">
                <a:effectLst/>
                <a:ea typeface="Calibri" panose="020F0502020204030204" pitchFamily="34" charset="0"/>
                <a:cs typeface="Times New Roman" panose="02020603050405020304" pitchFamily="18" charset="0"/>
              </a:rPr>
              <a:t> in Italia. L’Istat ha condotto la prima indagine sui 281 centri antiviolenza in Italia, diffusa a fine ottobre, secondo la quale nel 2017 si sono rivolte ai centri anti-violenza </a:t>
            </a:r>
            <a:r>
              <a:rPr lang="it-IT" sz="1600" b="1" dirty="0">
                <a:effectLst/>
                <a:ea typeface="Calibri" panose="020F0502020204030204" pitchFamily="34" charset="0"/>
                <a:cs typeface="Times New Roman" panose="02020603050405020304" pitchFamily="18" charset="0"/>
              </a:rPr>
              <a:t>43.467 donne</a:t>
            </a:r>
            <a:r>
              <a:rPr lang="it-IT" sz="1600" dirty="0">
                <a:effectLst/>
                <a:ea typeface="Calibri" panose="020F0502020204030204" pitchFamily="34" charset="0"/>
                <a:cs typeface="Times New Roman" panose="02020603050405020304" pitchFamily="18" charset="0"/>
              </a:rPr>
              <a:t>. Tra quelle che hanno iniziato questo percorso,</a:t>
            </a:r>
            <a:r>
              <a:rPr lang="it-IT" sz="1600" b="1" dirty="0">
                <a:effectLst/>
                <a:ea typeface="Calibri" panose="020F0502020204030204" pitchFamily="34" charset="0"/>
                <a:cs typeface="Times New Roman" panose="02020603050405020304" pitchFamily="18" charset="0"/>
              </a:rPr>
              <a:t> il 63,7% ha figli,</a:t>
            </a:r>
            <a:r>
              <a:rPr lang="it-IT" sz="1600" dirty="0">
                <a:effectLst/>
                <a:ea typeface="Calibri" panose="020F0502020204030204" pitchFamily="34" charset="0"/>
                <a:cs typeface="Times New Roman" panose="02020603050405020304" pitchFamily="18" charset="0"/>
              </a:rPr>
              <a:t> minorenni nel 72,8% dei casi. </a:t>
            </a:r>
            <a:r>
              <a:rPr lang="it-IT" sz="1600" dirty="0">
                <a:ea typeface="Calibri" panose="020F0502020204030204" pitchFamily="34" charset="0"/>
                <a:cs typeface="Times New Roman" panose="02020603050405020304" pitchFamily="18" charset="0"/>
              </a:rPr>
              <a:t>S</a:t>
            </a:r>
            <a:r>
              <a:rPr lang="it-IT" sz="1600" dirty="0">
                <a:effectLst/>
                <a:ea typeface="Calibri" panose="020F0502020204030204" pitchFamily="34" charset="0"/>
                <a:cs typeface="Times New Roman" panose="02020603050405020304" pitchFamily="18" charset="0"/>
              </a:rPr>
              <a:t>ono ancora numerose le donne che alla fine non denunciano. Questo è probabilmente legato al fatto che il 93,4% dei casi di violenza, sempre secondo i dati Istat, avviene fra le mura domestiche. negli ultimi dieci anni i femminicidi hanno costituito un terzo degli omicidi, raggiungendo il 57.1% nel pieno </a:t>
            </a:r>
            <a:r>
              <a:rPr lang="it-IT" sz="1600" dirty="0" err="1">
                <a:effectLst/>
                <a:ea typeface="Calibri" panose="020F0502020204030204" pitchFamily="34" charset="0"/>
                <a:cs typeface="Times New Roman" panose="02020603050405020304" pitchFamily="18" charset="0"/>
              </a:rPr>
              <a:t>lockdown</a:t>
            </a:r>
            <a:r>
              <a:rPr lang="it-IT" sz="1600" dirty="0">
                <a:effectLst/>
                <a:ea typeface="Calibri" panose="020F0502020204030204" pitchFamily="34" charset="0"/>
                <a:cs typeface="Times New Roman" panose="02020603050405020304" pitchFamily="18" charset="0"/>
              </a:rPr>
              <a:t> di marzo.</a:t>
            </a:r>
          </a:p>
          <a:p>
            <a:pPr>
              <a:lnSpc>
                <a:spcPct val="107000"/>
              </a:lnSpc>
              <a:spcAft>
                <a:spcPts val="800"/>
              </a:spcAft>
            </a:pPr>
            <a:endParaRPr lang="it-IT" sz="1600" dirty="0">
              <a:effectLst/>
              <a:ea typeface="Calibri" panose="020F0502020204030204" pitchFamily="34" charset="0"/>
              <a:cs typeface="Times New Roman" panose="02020603050405020304" pitchFamily="18" charset="0"/>
            </a:endParaRPr>
          </a:p>
          <a:p>
            <a:pPr>
              <a:lnSpc>
                <a:spcPct val="107000"/>
              </a:lnSpc>
              <a:spcAft>
                <a:spcPts val="800"/>
              </a:spcAft>
            </a:pPr>
            <a:r>
              <a:rPr lang="it-IT" sz="1600" dirty="0">
                <a:effectLst/>
                <a:ea typeface="Calibri" panose="020F0502020204030204" pitchFamily="34" charset="0"/>
                <a:cs typeface="Times New Roman" panose="02020603050405020304" pitchFamily="18" charset="0"/>
              </a:rPr>
              <a:t> </a:t>
            </a:r>
          </a:p>
        </p:txBody>
      </p:sp>
      <p:sp>
        <p:nvSpPr>
          <p:cNvPr id="18" name="CasellaDiTesto 17">
            <a:extLst>
              <a:ext uri="{FF2B5EF4-FFF2-40B4-BE49-F238E27FC236}">
                <a16:creationId xmlns:a16="http://schemas.microsoft.com/office/drawing/2014/main" xmlns="" id="{0CBEB6E7-F098-4E3D-9700-50037DADE26B}"/>
              </a:ext>
            </a:extLst>
          </p:cNvPr>
          <p:cNvSpPr txBox="1"/>
          <p:nvPr/>
        </p:nvSpPr>
        <p:spPr>
          <a:xfrm>
            <a:off x="914401" y="5455292"/>
            <a:ext cx="10633045" cy="869405"/>
          </a:xfrm>
          <a:prstGeom prst="rect">
            <a:avLst/>
          </a:prstGeom>
          <a:noFill/>
        </p:spPr>
        <p:txBody>
          <a:bodyPr wrap="square" rtlCol="0">
            <a:spAutoFit/>
          </a:bodyPr>
          <a:lstStyle/>
          <a:p>
            <a:pPr>
              <a:lnSpc>
                <a:spcPct val="107000"/>
              </a:lnSpc>
              <a:spcAft>
                <a:spcPts val="800"/>
              </a:spcAft>
            </a:pPr>
            <a:r>
              <a:rPr lang="it-IT" sz="1600" dirty="0">
                <a:solidFill>
                  <a:srgbClr val="000000"/>
                </a:solidFill>
                <a:ea typeface="Calibri" panose="020F0502020204030204" pitchFamily="34" charset="0"/>
                <a:cs typeface="Times New Roman" panose="02020603050405020304" pitchFamily="18" charset="0"/>
              </a:rPr>
              <a:t>S</a:t>
            </a:r>
            <a:r>
              <a:rPr lang="it-IT" sz="1600" dirty="0">
                <a:solidFill>
                  <a:srgbClr val="000000"/>
                </a:solidFill>
                <a:effectLst/>
                <a:ea typeface="Calibri" panose="020F0502020204030204" pitchFamily="34" charset="0"/>
                <a:cs typeface="Times New Roman" panose="02020603050405020304" pitchFamily="18" charset="0"/>
              </a:rPr>
              <a:t>ono ancora numerose le donne che alla fine non denunciano. Questo è probabilmente legato al fatto che il 93,4% dei casi di violenza, sempre secondo i dati Istat, avviene fra le mura domestiche. negli ultimi dieci anni i femminicidi hanno costituito un terzo degli omicidi, raggiungendo il 57.1% nel pieno </a:t>
            </a:r>
            <a:r>
              <a:rPr lang="it-IT" sz="1600" dirty="0" err="1">
                <a:solidFill>
                  <a:srgbClr val="000000"/>
                </a:solidFill>
                <a:effectLst/>
                <a:ea typeface="Calibri" panose="020F0502020204030204" pitchFamily="34" charset="0"/>
                <a:cs typeface="Times New Roman" panose="02020603050405020304" pitchFamily="18" charset="0"/>
              </a:rPr>
              <a:t>lockdown</a:t>
            </a:r>
            <a:r>
              <a:rPr lang="it-IT" sz="1600" dirty="0">
                <a:solidFill>
                  <a:srgbClr val="000000"/>
                </a:solidFill>
                <a:effectLst/>
                <a:ea typeface="Calibri" panose="020F0502020204030204" pitchFamily="34" charset="0"/>
                <a:cs typeface="Times New Roman" panose="02020603050405020304" pitchFamily="18" charset="0"/>
              </a:rPr>
              <a:t> di marzo 2020.</a:t>
            </a:r>
            <a:r>
              <a:rPr lang="it-IT" sz="16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519178824"/>
      </p:ext>
    </p:extLst>
  </p:cSld>
  <p:clrMapOvr>
    <a:masterClrMapping/>
  </p:clrMapOvr>
  <mc:AlternateContent xmlns:mc="http://schemas.openxmlformats.org/markup-compatibility/2006" xmlns:p14="http://schemas.microsoft.com/office/powerpoint/2010/main">
    <mc:Choice Requires="p14">
      <p:transition spd="slow" p14:dur="2000" advClick="0" advTm="35000"/>
    </mc:Choice>
    <mc:Fallback xmlns="">
      <p:transition spd="slow" advClick="0" advTm="3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5279485-2D02-47D1-A06E-E14BDEA6298E}"/>
              </a:ext>
            </a:extLst>
          </p:cNvPr>
          <p:cNvSpPr>
            <a:spLocks noGrp="1"/>
          </p:cNvSpPr>
          <p:nvPr>
            <p:ph type="title"/>
          </p:nvPr>
        </p:nvSpPr>
        <p:spPr>
          <a:xfrm>
            <a:off x="1127464" y="365126"/>
            <a:ext cx="7226423" cy="991645"/>
          </a:xfrm>
        </p:spPr>
        <p:txBody>
          <a:bodyPr/>
          <a:lstStyle/>
          <a:p>
            <a:r>
              <a:rPr lang="it-IT" dirty="0">
                <a:solidFill>
                  <a:srgbClr val="FF0000"/>
                </a:solidFill>
                <a:latin typeface="+mn-lt"/>
              </a:rPr>
              <a:t>Quale violenza!</a:t>
            </a:r>
          </a:p>
        </p:txBody>
      </p:sp>
      <p:sp>
        <p:nvSpPr>
          <p:cNvPr id="3" name="Segnaposto contenuto 2">
            <a:extLst>
              <a:ext uri="{FF2B5EF4-FFF2-40B4-BE49-F238E27FC236}">
                <a16:creationId xmlns:a16="http://schemas.microsoft.com/office/drawing/2014/main" xmlns="" id="{CFBBA7E2-2D12-4E05-8799-00D90021F48A}"/>
              </a:ext>
            </a:extLst>
          </p:cNvPr>
          <p:cNvSpPr>
            <a:spLocks noGrp="1"/>
          </p:cNvSpPr>
          <p:nvPr>
            <p:ph idx="1"/>
          </p:nvPr>
        </p:nvSpPr>
        <p:spPr>
          <a:xfrm>
            <a:off x="837500" y="1607511"/>
            <a:ext cx="6997117" cy="4351338"/>
          </a:xfrm>
        </p:spPr>
        <p:txBody>
          <a:bodyPr/>
          <a:lstStyle/>
          <a:p>
            <a:pPr marL="0" indent="0">
              <a:buNone/>
            </a:pPr>
            <a:r>
              <a:rPr lang="it-IT" sz="1600" dirty="0">
                <a:effectLst/>
                <a:ea typeface="Calibri" panose="020F0502020204030204" pitchFamily="34" charset="0"/>
                <a:cs typeface="Times New Roman" panose="02020603050405020304" pitchFamily="18" charset="0"/>
              </a:rPr>
              <a:t>La violenza sulle donne ha diverse forme e modalità: quella fisica è più facile da riconoscere e sovente ci si concentra solo su di essa, ma esistono anche la violenza psicologica e quella economica. La violenza, in tutte le sue forme, si radica e progredisce nella disuguaglianza e nella discriminazione. Il quinto obiettivo dello sviluppo sostenibile ONU è l’uguaglianza di genere, un impegno importante. </a:t>
            </a:r>
            <a:endParaRPr lang="it-IT" dirty="0"/>
          </a:p>
        </p:txBody>
      </p:sp>
      <p:pic>
        <p:nvPicPr>
          <p:cNvPr id="5" name="Immagine 4" descr="Immagine che contiene testo&#10;&#10;Descrizione generata automaticamente">
            <a:extLst>
              <a:ext uri="{FF2B5EF4-FFF2-40B4-BE49-F238E27FC236}">
                <a16:creationId xmlns:a16="http://schemas.microsoft.com/office/drawing/2014/main" xmlns="" id="{CD4C55D5-1E5E-4B99-9998-D08F066389A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543" t="2710" r="47743" b="-2710"/>
          <a:stretch/>
        </p:blipFill>
        <p:spPr>
          <a:xfrm rot="18791020">
            <a:off x="8556824" y="773835"/>
            <a:ext cx="2433894" cy="3032652"/>
          </a:xfrm>
          <a:prstGeom prst="rect">
            <a:avLst/>
          </a:prstGeom>
        </p:spPr>
      </p:pic>
      <p:pic>
        <p:nvPicPr>
          <p:cNvPr id="10" name="Immagine 9" descr="Immagine che contiene testo&#10;&#10;Descrizione generata automaticamente">
            <a:extLst>
              <a:ext uri="{FF2B5EF4-FFF2-40B4-BE49-F238E27FC236}">
                <a16:creationId xmlns:a16="http://schemas.microsoft.com/office/drawing/2014/main" xmlns="" id="{21236456-BA17-455C-AA8A-90EDDA191CF0}"/>
              </a:ext>
            </a:extLst>
          </p:cNvPr>
          <p:cNvPicPr>
            <a:picLocks noChangeAspect="1"/>
          </p:cNvPicPr>
          <p:nvPr/>
        </p:nvPicPr>
        <p:blipFill rotWithShape="1">
          <a:blip r:embed="rId4">
            <a:extLst>
              <a:ext uri="{28A0092B-C50C-407E-A947-70E740481C1C}">
                <a14:useLocalDpi xmlns:a14="http://schemas.microsoft.com/office/drawing/2010/main" val="0"/>
              </a:ext>
            </a:extLst>
          </a:blip>
          <a:srcRect l="30079" t="24652" r="30745" b="27660"/>
          <a:stretch/>
        </p:blipFill>
        <p:spPr>
          <a:xfrm>
            <a:off x="836801" y="3149836"/>
            <a:ext cx="4776281" cy="3270418"/>
          </a:xfrm>
          <a:prstGeom prst="rect">
            <a:avLst/>
          </a:prstGeom>
        </p:spPr>
      </p:pic>
      <p:sp>
        <p:nvSpPr>
          <p:cNvPr id="13" name="CasellaDiTesto 12">
            <a:extLst>
              <a:ext uri="{FF2B5EF4-FFF2-40B4-BE49-F238E27FC236}">
                <a16:creationId xmlns:a16="http://schemas.microsoft.com/office/drawing/2014/main" xmlns="" id="{B108C649-3397-4227-A671-1C13481B2A7D}"/>
              </a:ext>
            </a:extLst>
          </p:cNvPr>
          <p:cNvSpPr txBox="1"/>
          <p:nvPr/>
        </p:nvSpPr>
        <p:spPr>
          <a:xfrm>
            <a:off x="6177064" y="3900791"/>
            <a:ext cx="5176736" cy="1600438"/>
          </a:xfrm>
          <a:prstGeom prst="rect">
            <a:avLst/>
          </a:prstGeom>
          <a:noFill/>
        </p:spPr>
        <p:txBody>
          <a:bodyPr wrap="square" rtlCol="0">
            <a:spAutoFit/>
          </a:bodyPr>
          <a:lstStyle/>
          <a:p>
            <a:r>
              <a:rPr lang="it-IT" sz="1600" dirty="0">
                <a:effectLst/>
                <a:ea typeface="Calibri" panose="020F0502020204030204" pitchFamily="34" charset="0"/>
                <a:cs typeface="Times New Roman" panose="02020603050405020304" pitchFamily="18" charset="0"/>
              </a:rPr>
              <a:t>Tuttavia, il Report 2020 evidenzia come la sua implementazione difetti di avanzamenti, tanto che la situazione fa temere che l’uguaglianza fra i sessi sia ancora considerata un lusso per periodi di prosperità, anziché un diritto. </a:t>
            </a:r>
          </a:p>
          <a:p>
            <a:endParaRPr lang="it-IT" dirty="0"/>
          </a:p>
        </p:txBody>
      </p:sp>
    </p:spTree>
    <p:extLst>
      <p:ext uri="{BB962C8B-B14F-4D97-AF65-F5344CB8AC3E}">
        <p14:creationId xmlns:p14="http://schemas.microsoft.com/office/powerpoint/2010/main" val="2086844010"/>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2283FFB-F96C-483D-AB01-C903234A009D}"/>
              </a:ext>
            </a:extLst>
          </p:cNvPr>
          <p:cNvSpPr>
            <a:spLocks noGrp="1"/>
          </p:cNvSpPr>
          <p:nvPr>
            <p:ph type="ctrTitle"/>
          </p:nvPr>
        </p:nvSpPr>
        <p:spPr/>
        <p:txBody>
          <a:bodyPr>
            <a:normAutofit/>
          </a:bodyPr>
          <a:lstStyle/>
          <a:p>
            <a:r>
              <a:rPr lang="it-IT" sz="4400" dirty="0">
                <a:solidFill>
                  <a:srgbClr val="FF0000"/>
                </a:solidFill>
              </a:rPr>
              <a:t>La violenza qualunque essa sia va sempre evitata. Più amore e rispetto per l’altro e meno prevaricazioni.</a:t>
            </a:r>
          </a:p>
        </p:txBody>
      </p:sp>
      <p:sp>
        <p:nvSpPr>
          <p:cNvPr id="3" name="Sottotitolo 2">
            <a:extLst>
              <a:ext uri="{FF2B5EF4-FFF2-40B4-BE49-F238E27FC236}">
                <a16:creationId xmlns:a16="http://schemas.microsoft.com/office/drawing/2014/main" xmlns="" id="{F876F095-74A2-4A0E-8686-B1CBD2B3AD3F}"/>
              </a:ext>
            </a:extLst>
          </p:cNvPr>
          <p:cNvSpPr>
            <a:spLocks noGrp="1"/>
          </p:cNvSpPr>
          <p:nvPr>
            <p:ph type="subTitle" idx="1"/>
          </p:nvPr>
        </p:nvSpPr>
        <p:spPr>
          <a:xfrm>
            <a:off x="1524000" y="4350058"/>
            <a:ext cx="9144000" cy="1305018"/>
          </a:xfrm>
        </p:spPr>
        <p:txBody>
          <a:bodyPr/>
          <a:lstStyle/>
          <a:p>
            <a:r>
              <a:rPr lang="it-IT" dirty="0"/>
              <a:t>I ragazzi della II D dicono basta alla violenza contro le donne.</a:t>
            </a:r>
          </a:p>
          <a:p>
            <a:r>
              <a:rPr lang="it-IT" dirty="0"/>
              <a:t>E basta alla violenza in generale.</a:t>
            </a:r>
          </a:p>
        </p:txBody>
      </p:sp>
      <p:pic>
        <p:nvPicPr>
          <p:cNvPr id="5" name="Immagine 4">
            <a:extLst>
              <a:ext uri="{FF2B5EF4-FFF2-40B4-BE49-F238E27FC236}">
                <a16:creationId xmlns:a16="http://schemas.microsoft.com/office/drawing/2014/main" xmlns="" id="{04A6CAA8-E999-45C1-901A-9B6C94A5C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6877" y="4927106"/>
            <a:ext cx="2787966" cy="1872211"/>
          </a:xfrm>
          <a:prstGeom prst="rect">
            <a:avLst/>
          </a:prstGeom>
        </p:spPr>
      </p:pic>
    </p:spTree>
    <p:extLst>
      <p:ext uri="{BB962C8B-B14F-4D97-AF65-F5344CB8AC3E}">
        <p14:creationId xmlns:p14="http://schemas.microsoft.com/office/powerpoint/2010/main" val="7101897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688</Words>
  <Application>Microsoft Office PowerPoint</Application>
  <PresentationFormat>Personalizzato</PresentationFormat>
  <Paragraphs>22</Paragraphs>
  <Slides>6</Slides>
  <Notes>0</Notes>
  <HiddenSlides>0</HiddenSlides>
  <MMClips>0</MMClips>
  <ScaleCrop>false</ScaleCrop>
  <HeadingPairs>
    <vt:vector size="4" baseType="variant">
      <vt:variant>
        <vt:lpstr>Tema</vt:lpstr>
      </vt:variant>
      <vt:variant>
        <vt:i4>1</vt:i4>
      </vt:variant>
      <vt:variant>
        <vt:lpstr>Titoli diapositive</vt:lpstr>
      </vt:variant>
      <vt:variant>
        <vt:i4>6</vt:i4>
      </vt:variant>
    </vt:vector>
  </HeadingPairs>
  <TitlesOfParts>
    <vt:vector size="7" baseType="lpstr">
      <vt:lpstr>Tema di Office</vt:lpstr>
      <vt:lpstr>  </vt:lpstr>
      <vt:lpstr>Presentazione standard di PowerPoint</vt:lpstr>
      <vt:lpstr>Presentazione standard di PowerPoint</vt:lpstr>
      <vt:lpstr>Indagine Istat delle donne uccise in Italia negli ultimi anni.</vt:lpstr>
      <vt:lpstr>Quale violenza!</vt:lpstr>
      <vt:lpstr>La violenza qualunque essa sia va sempre evitata. Più amore e rispetto per l’altro e meno prevaricazioni.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Simone</dc:creator>
  <cp:lastModifiedBy>ago</cp:lastModifiedBy>
  <cp:revision>15</cp:revision>
  <dcterms:created xsi:type="dcterms:W3CDTF">2020-11-24T15:34:50Z</dcterms:created>
  <dcterms:modified xsi:type="dcterms:W3CDTF">2020-11-30T20:26:39Z</dcterms:modified>
</cp:coreProperties>
</file>