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7"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31" d="100"/>
          <a:sy n="31" d="100"/>
        </p:scale>
        <p:origin x="-72" y="-6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51676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73363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6432DE-AA47-4CDE-B830-42F954CF7A55}"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79549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055039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6432DE-AA47-4CDE-B830-42F954CF7A55}"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99525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Modifica gli stili del testo dello schema</a:t>
            </a:r>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46219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3800808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920700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134127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64378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58306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26579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956370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903047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1791487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DA73476-DCAD-4BB1-B2A5-1A2FE0C8B68F}" type="datetimeFigureOut">
              <a:rPr lang="it-IT" smtClean="0"/>
              <a:pPr/>
              <a:t>16/12/2020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3181024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DA73476-DCAD-4BB1-B2A5-1A2FE0C8B68F}" type="datetimeFigureOut">
              <a:rPr lang="it-IT" smtClean="0"/>
              <a:pPr/>
              <a:t>16/12/2020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46432DE-AA47-4CDE-B830-42F954CF7A55}" type="slidenum">
              <a:rPr lang="it-IT" smtClean="0"/>
              <a:pPr/>
              <a:t>‹N›</a:t>
            </a:fld>
            <a:endParaRPr lang="it-IT"/>
          </a:p>
        </p:txBody>
      </p:sp>
    </p:spTree>
    <p:extLst>
      <p:ext uri="{BB962C8B-B14F-4D97-AF65-F5344CB8AC3E}">
        <p14:creationId xmlns:p14="http://schemas.microsoft.com/office/powerpoint/2010/main" xmlns="" val="366163140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iornata internazionale contro la violenza sulle donne, 9 libri da leggere  per capire meglio il femminicidio (FOTO) | Dipinti artistici, Immagini,  Donn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96136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olo 1"/>
          <p:cNvSpPr>
            <a:spLocks noGrp="1"/>
          </p:cNvSpPr>
          <p:nvPr>
            <p:ph type="ctrTitle"/>
          </p:nvPr>
        </p:nvSpPr>
        <p:spPr>
          <a:xfrm>
            <a:off x="1524000" y="675861"/>
            <a:ext cx="9144000" cy="1494845"/>
          </a:xfrm>
        </p:spPr>
        <p:txBody>
          <a:bodyPr>
            <a:normAutofit fontScale="90000"/>
          </a:bodyPr>
          <a:lstStyle/>
          <a:p>
            <a:r>
              <a:rPr lang="it-IT" dirty="0" smtClean="0">
                <a:solidFill>
                  <a:srgbClr val="FF0000"/>
                </a:solidFill>
                <a:latin typeface="Broadway" panose="04040905080B02020502" pitchFamily="82" charset="0"/>
              </a:rPr>
              <a:t>VIOLENCE AGAIST WOMEN</a:t>
            </a:r>
            <a:endParaRPr lang="it-IT" dirty="0">
              <a:solidFill>
                <a:srgbClr val="FF0000"/>
              </a:solidFill>
              <a:latin typeface="Broadway" panose="04040905080B02020502" pitchFamily="82" charset="0"/>
            </a:endParaRPr>
          </a:p>
        </p:txBody>
      </p:sp>
      <p:sp>
        <p:nvSpPr>
          <p:cNvPr id="3" name="Sottotitolo 2"/>
          <p:cNvSpPr>
            <a:spLocks noGrp="1"/>
          </p:cNvSpPr>
          <p:nvPr>
            <p:ph type="subTitle" idx="1"/>
          </p:nvPr>
        </p:nvSpPr>
        <p:spPr>
          <a:xfrm>
            <a:off x="2305879" y="4777379"/>
            <a:ext cx="9198734" cy="1074781"/>
          </a:xfrm>
        </p:spPr>
        <p:txBody>
          <a:bodyPr>
            <a:normAutofit/>
          </a:bodyPr>
          <a:lstStyle/>
          <a:p>
            <a:endParaRPr lang="it-IT" i="1" dirty="0">
              <a:latin typeface="Bahnschrift SemiBold" panose="020B0502040204020203" pitchFamily="34" charset="0"/>
            </a:endParaRPr>
          </a:p>
          <a:p>
            <a:endParaRPr lang="it-IT" sz="6000" i="1" dirty="0">
              <a:solidFill>
                <a:srgbClr val="FF0000"/>
              </a:solidFill>
              <a:latin typeface="Bahnschrift SemiBold" panose="020B0502040204020203" pitchFamily="34" charset="0"/>
            </a:endParaRPr>
          </a:p>
        </p:txBody>
      </p:sp>
      <p:sp>
        <p:nvSpPr>
          <p:cNvPr id="4" name="CasellaDiTesto 3"/>
          <p:cNvSpPr txBox="1"/>
          <p:nvPr/>
        </p:nvSpPr>
        <p:spPr>
          <a:xfrm>
            <a:off x="4106387" y="5120640"/>
            <a:ext cx="5597718" cy="954107"/>
          </a:xfrm>
          <a:prstGeom prst="rect">
            <a:avLst/>
          </a:prstGeom>
          <a:noFill/>
        </p:spPr>
        <p:txBody>
          <a:bodyPr wrap="square" rtlCol="0">
            <a:spAutoFit/>
          </a:bodyPr>
          <a:lstStyle/>
          <a:p>
            <a:r>
              <a:rPr lang="it-IT" sz="2800" dirty="0" smtClean="0">
                <a:solidFill>
                  <a:srgbClr val="FF0000"/>
                </a:solidFill>
              </a:rPr>
              <a:t>Realizzato da :</a:t>
            </a:r>
          </a:p>
          <a:p>
            <a:r>
              <a:rPr lang="it-IT" sz="2800" dirty="0" smtClean="0">
                <a:solidFill>
                  <a:srgbClr val="FF0000"/>
                </a:solidFill>
              </a:rPr>
              <a:t>Mariachiara </a:t>
            </a:r>
            <a:r>
              <a:rPr lang="it-IT" sz="2800" dirty="0" err="1" smtClean="0">
                <a:solidFill>
                  <a:srgbClr val="FF0000"/>
                </a:solidFill>
              </a:rPr>
              <a:t>Tamburrino</a:t>
            </a:r>
            <a:endParaRPr lang="it-IT" sz="2800" dirty="0">
              <a:solidFill>
                <a:srgbClr val="FF0000"/>
              </a:solidFill>
            </a:endParaRPr>
          </a:p>
        </p:txBody>
      </p:sp>
    </p:spTree>
    <p:extLst>
      <p:ext uri="{BB962C8B-B14F-4D97-AF65-F5344CB8AC3E}">
        <p14:creationId xmlns:p14="http://schemas.microsoft.com/office/powerpoint/2010/main" xmlns="" val="3342875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37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320000" y="462894"/>
            <a:ext cx="5629524" cy="1325563"/>
          </a:xfrm>
        </p:spPr>
        <p:txBody>
          <a:bodyPr/>
          <a:lstStyle/>
          <a:p>
            <a:r>
              <a:rPr lang="it-IT" dirty="0" smtClean="0">
                <a:solidFill>
                  <a:srgbClr val="FF0000"/>
                </a:solidFill>
                <a:latin typeface="Arial Rounded MT Bold" panose="020F0704030504030204" pitchFamily="34" charset="0"/>
              </a:rPr>
              <a:t>STOP VIOLENCE !</a:t>
            </a:r>
            <a:endParaRPr lang="it-IT" dirty="0">
              <a:solidFill>
                <a:srgbClr val="FF0000"/>
              </a:solidFill>
              <a:latin typeface="Arial Rounded MT Bold" panose="020F0704030504030204" pitchFamily="34" charset="0"/>
            </a:endParaRPr>
          </a:p>
        </p:txBody>
      </p:sp>
      <p:sp>
        <p:nvSpPr>
          <p:cNvPr id="3" name="Segnaposto contenuto 2"/>
          <p:cNvSpPr>
            <a:spLocks noGrp="1"/>
          </p:cNvSpPr>
          <p:nvPr>
            <p:ph idx="1"/>
          </p:nvPr>
        </p:nvSpPr>
        <p:spPr>
          <a:xfrm>
            <a:off x="742785" y="2071880"/>
            <a:ext cx="10515600" cy="4351338"/>
          </a:xfrm>
        </p:spPr>
        <p:txBody>
          <a:bodyPr>
            <a:normAutofit lnSpcReduction="10000"/>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latin typeface="Arial Black" panose="020B0A04020102020204" pitchFamily="34" charset="0"/>
            </a:endParaRPr>
          </a:p>
          <a:p>
            <a:pPr marL="0" indent="0">
              <a:buNone/>
            </a:pPr>
            <a:endParaRPr lang="it-IT" dirty="0" smtClean="0">
              <a:latin typeface="Arial Black" panose="020B0A04020102020204" pitchFamily="34" charset="0"/>
            </a:endParaRPr>
          </a:p>
          <a:p>
            <a:pPr marL="0" indent="0">
              <a:buNone/>
            </a:pPr>
            <a:endParaRPr lang="it-IT" dirty="0">
              <a:latin typeface="Arial Black" panose="020B0A04020102020204" pitchFamily="34" charset="0"/>
            </a:endParaRPr>
          </a:p>
          <a:p>
            <a:pPr marL="0" indent="0">
              <a:buNone/>
            </a:pPr>
            <a:r>
              <a:rPr lang="it-IT" dirty="0" smtClean="0">
                <a:latin typeface="Arial Black" panose="020B0A04020102020204" pitchFamily="34" charset="0"/>
              </a:rPr>
              <a:t>                                                  </a:t>
            </a:r>
            <a:endParaRPr lang="it-IT" dirty="0">
              <a:latin typeface="Arial Black" panose="020B0A04020102020204" pitchFamily="34" charset="0"/>
            </a:endParaRPr>
          </a:p>
        </p:txBody>
      </p:sp>
      <p:sp>
        <p:nvSpPr>
          <p:cNvPr id="4" name="Nuvola 3"/>
          <p:cNvSpPr/>
          <p:nvPr/>
        </p:nvSpPr>
        <p:spPr>
          <a:xfrm>
            <a:off x="970060" y="1956021"/>
            <a:ext cx="2465566" cy="189241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If</a:t>
            </a:r>
            <a:r>
              <a:rPr lang="it-IT" dirty="0" smtClean="0"/>
              <a:t> he </a:t>
            </a:r>
            <a:r>
              <a:rPr lang="it-IT" dirty="0" err="1" smtClean="0"/>
              <a:t>offenses</a:t>
            </a:r>
            <a:r>
              <a:rPr lang="it-IT" dirty="0" smtClean="0"/>
              <a:t> </a:t>
            </a:r>
            <a:r>
              <a:rPr lang="it-IT" dirty="0" err="1" smtClean="0"/>
              <a:t>you</a:t>
            </a:r>
            <a:r>
              <a:rPr lang="it-IT" dirty="0" smtClean="0"/>
              <a:t> </a:t>
            </a:r>
            <a:endParaRPr lang="it-IT" dirty="0"/>
          </a:p>
        </p:txBody>
      </p:sp>
      <p:sp>
        <p:nvSpPr>
          <p:cNvPr id="5" name="Nuvola 4"/>
          <p:cNvSpPr/>
          <p:nvPr/>
        </p:nvSpPr>
        <p:spPr>
          <a:xfrm>
            <a:off x="4691932" y="1677725"/>
            <a:ext cx="3052638" cy="2027583"/>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If</a:t>
            </a:r>
            <a:r>
              <a:rPr lang="it-IT" dirty="0" smtClean="0"/>
              <a:t> he </a:t>
            </a:r>
            <a:r>
              <a:rPr lang="it-IT" dirty="0" err="1" smtClean="0"/>
              <a:t>threatens</a:t>
            </a:r>
            <a:r>
              <a:rPr lang="it-IT" dirty="0" smtClean="0"/>
              <a:t> </a:t>
            </a:r>
            <a:r>
              <a:rPr lang="it-IT" dirty="0" err="1" smtClean="0"/>
              <a:t>you</a:t>
            </a:r>
            <a:endParaRPr lang="it-IT" dirty="0"/>
          </a:p>
        </p:txBody>
      </p:sp>
      <p:sp>
        <p:nvSpPr>
          <p:cNvPr id="6" name="Nuvola 5"/>
          <p:cNvSpPr/>
          <p:nvPr/>
        </p:nvSpPr>
        <p:spPr>
          <a:xfrm>
            <a:off x="8491332" y="1956022"/>
            <a:ext cx="2863131" cy="2024172"/>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If</a:t>
            </a:r>
            <a:r>
              <a:rPr lang="it-IT" dirty="0" smtClean="0"/>
              <a:t> he </a:t>
            </a:r>
            <a:r>
              <a:rPr lang="it-IT" dirty="0" err="1" smtClean="0"/>
              <a:t>hits</a:t>
            </a:r>
            <a:r>
              <a:rPr lang="it-IT" dirty="0" smtClean="0"/>
              <a:t> </a:t>
            </a:r>
            <a:r>
              <a:rPr lang="it-IT" dirty="0" err="1" smtClean="0"/>
              <a:t>you</a:t>
            </a:r>
            <a:endParaRPr lang="it-IT" dirty="0"/>
          </a:p>
        </p:txBody>
      </p:sp>
      <p:sp>
        <p:nvSpPr>
          <p:cNvPr id="7" name="Nuvola 6"/>
          <p:cNvSpPr/>
          <p:nvPr/>
        </p:nvSpPr>
        <p:spPr>
          <a:xfrm>
            <a:off x="1956021" y="3964290"/>
            <a:ext cx="2436247" cy="1887870"/>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If</a:t>
            </a:r>
            <a:r>
              <a:rPr lang="it-IT" dirty="0" smtClean="0"/>
              <a:t> he </a:t>
            </a:r>
            <a:r>
              <a:rPr lang="it-IT" dirty="0" err="1" smtClean="0"/>
              <a:t>follow</a:t>
            </a:r>
            <a:r>
              <a:rPr lang="it-IT" dirty="0" smtClean="0"/>
              <a:t> </a:t>
            </a:r>
            <a:r>
              <a:rPr lang="it-IT" dirty="0" err="1" smtClean="0"/>
              <a:t>you</a:t>
            </a:r>
            <a:endParaRPr lang="it-IT" dirty="0"/>
          </a:p>
        </p:txBody>
      </p:sp>
      <p:sp>
        <p:nvSpPr>
          <p:cNvPr id="8" name="Nuvola 7"/>
          <p:cNvSpPr/>
          <p:nvPr/>
        </p:nvSpPr>
        <p:spPr>
          <a:xfrm>
            <a:off x="5780597" y="3609655"/>
            <a:ext cx="2830665" cy="1787713"/>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If</a:t>
            </a:r>
            <a:r>
              <a:rPr lang="it-IT" dirty="0" smtClean="0"/>
              <a:t> he </a:t>
            </a:r>
            <a:r>
              <a:rPr lang="it-IT" dirty="0" err="1" smtClean="0"/>
              <a:t>controls</a:t>
            </a:r>
            <a:r>
              <a:rPr lang="it-IT" dirty="0" smtClean="0"/>
              <a:t> </a:t>
            </a:r>
            <a:r>
              <a:rPr lang="it-IT" dirty="0" err="1" smtClean="0"/>
              <a:t>you</a:t>
            </a:r>
            <a:endParaRPr lang="it-IT" dirty="0"/>
          </a:p>
        </p:txBody>
      </p:sp>
      <p:sp>
        <p:nvSpPr>
          <p:cNvPr id="9" name="Simbolo &quot;divieto&quot; 8"/>
          <p:cNvSpPr/>
          <p:nvPr/>
        </p:nvSpPr>
        <p:spPr>
          <a:xfrm>
            <a:off x="7350981" y="5516769"/>
            <a:ext cx="930303" cy="906449"/>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asellaDiTesto 10"/>
          <p:cNvSpPr txBox="1"/>
          <p:nvPr/>
        </p:nvSpPr>
        <p:spPr>
          <a:xfrm>
            <a:off x="3713259" y="5780598"/>
            <a:ext cx="4293704" cy="523220"/>
          </a:xfrm>
          <a:prstGeom prst="rect">
            <a:avLst/>
          </a:prstGeom>
          <a:noFill/>
        </p:spPr>
        <p:txBody>
          <a:bodyPr wrap="square" rtlCol="0">
            <a:spAutoFit/>
          </a:bodyPr>
          <a:lstStyle/>
          <a:p>
            <a:r>
              <a:rPr lang="it-IT" sz="2800" b="1" dirty="0" smtClean="0">
                <a:solidFill>
                  <a:srgbClr val="FF0000"/>
                </a:solidFill>
                <a:latin typeface="Arial Black" panose="020B0A04020102020204" pitchFamily="34" charset="0"/>
              </a:rPr>
              <a:t>THIS ISN’T LOVE</a:t>
            </a:r>
            <a:endParaRPr lang="it-IT"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xmlns="" val="44480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1437" y="561842"/>
            <a:ext cx="9254392" cy="1280890"/>
          </a:xfrm>
        </p:spPr>
        <p:txBody>
          <a:bodyPr/>
          <a:lstStyle/>
          <a:p>
            <a:r>
              <a:rPr lang="it-IT" i="1" dirty="0" smtClean="0">
                <a:solidFill>
                  <a:srgbClr val="FF0000"/>
                </a:solidFill>
              </a:rPr>
              <a:t>LIFE CAN BE A FAIRYTALE…</a:t>
            </a:r>
            <a:br>
              <a:rPr lang="it-IT" i="1" dirty="0" smtClean="0">
                <a:solidFill>
                  <a:srgbClr val="FF0000"/>
                </a:solidFill>
              </a:rPr>
            </a:br>
            <a:endParaRPr lang="it-IT" i="1" dirty="0">
              <a:solidFill>
                <a:srgbClr val="FF0000"/>
              </a:solidFill>
            </a:endParaRPr>
          </a:p>
        </p:txBody>
      </p:sp>
      <p:sp>
        <p:nvSpPr>
          <p:cNvPr id="3" name="Segnaposto testo 2"/>
          <p:cNvSpPr>
            <a:spLocks noGrp="1"/>
          </p:cNvSpPr>
          <p:nvPr>
            <p:ph type="body" idx="1"/>
          </p:nvPr>
        </p:nvSpPr>
        <p:spPr>
          <a:xfrm>
            <a:off x="1558456" y="2274073"/>
            <a:ext cx="4079019" cy="525150"/>
          </a:xfrm>
        </p:spPr>
        <p:txBody>
          <a:bodyPr/>
          <a:lstStyle/>
          <a:p>
            <a:r>
              <a:rPr lang="it-IT" b="1" dirty="0" smtClean="0"/>
              <a:t>IF YOU BREAK THE SILENCE </a:t>
            </a:r>
            <a:endParaRPr lang="it-IT" b="1" dirty="0"/>
          </a:p>
        </p:txBody>
      </p:sp>
      <p:pic>
        <p:nvPicPr>
          <p:cNvPr id="7" name="Segnaposto contenuto 6"/>
          <p:cNvPicPr>
            <a:picLocks noGrp="1" noChangeAspect="1"/>
          </p:cNvPicPr>
          <p:nvPr>
            <p:ph sz="half" idx="2"/>
          </p:nvPr>
        </p:nvPicPr>
        <p:blipFill>
          <a:blip r:embed="rId2" cstate="print"/>
          <a:stretch>
            <a:fillRect/>
          </a:stretch>
        </p:blipFill>
        <p:spPr>
          <a:xfrm>
            <a:off x="1389028" y="2962467"/>
            <a:ext cx="4343400" cy="2520564"/>
          </a:xfrm>
          <a:prstGeom prst="rect">
            <a:avLst/>
          </a:prstGeom>
        </p:spPr>
      </p:pic>
      <p:sp>
        <p:nvSpPr>
          <p:cNvPr id="5" name="Segnaposto testo 4"/>
          <p:cNvSpPr>
            <a:spLocks noGrp="1"/>
          </p:cNvSpPr>
          <p:nvPr>
            <p:ph type="body" sz="quarter" idx="3"/>
          </p:nvPr>
        </p:nvSpPr>
        <p:spPr>
          <a:xfrm>
            <a:off x="7106792" y="1850682"/>
            <a:ext cx="3999001" cy="820304"/>
          </a:xfrm>
        </p:spPr>
        <p:txBody>
          <a:bodyPr/>
          <a:lstStyle/>
          <a:p>
            <a:r>
              <a:rPr lang="it-IT" sz="2000" b="1" dirty="0" smtClean="0"/>
              <a:t>BECAUSE YOU AREN’T ALONE</a:t>
            </a:r>
            <a:endParaRPr lang="it-IT" sz="2000" b="1" dirty="0"/>
          </a:p>
        </p:txBody>
      </p:sp>
      <p:pic>
        <p:nvPicPr>
          <p:cNvPr id="8" name="Segnaposto contenuto 7"/>
          <p:cNvPicPr>
            <a:picLocks noGrp="1" noChangeAspect="1"/>
          </p:cNvPicPr>
          <p:nvPr>
            <p:ph sz="quarter" idx="4"/>
          </p:nvPr>
        </p:nvPicPr>
        <p:blipFill>
          <a:blip r:embed="rId3" cstate="print"/>
          <a:stretch>
            <a:fillRect/>
          </a:stretch>
        </p:blipFill>
        <p:spPr>
          <a:xfrm>
            <a:off x="7167563" y="2799223"/>
            <a:ext cx="4338637" cy="2847053"/>
          </a:xfrm>
          <a:prstGeom prst="rect">
            <a:avLst/>
          </a:prstGeom>
        </p:spPr>
      </p:pic>
    </p:spTree>
    <p:extLst>
      <p:ext uri="{BB962C8B-B14F-4D97-AF65-F5344CB8AC3E}">
        <p14:creationId xmlns:p14="http://schemas.microsoft.com/office/powerpoint/2010/main" xmlns="" val="1100950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immagine 2"/>
          <p:cNvSpPr>
            <a:spLocks noGrp="1"/>
          </p:cNvSpPr>
          <p:nvPr>
            <p:ph type="pic" idx="1"/>
          </p:nvPr>
        </p:nvSpPr>
        <p:spPr>
          <a:xfrm>
            <a:off x="402604" y="245351"/>
            <a:ext cx="3708221" cy="3157807"/>
          </a:xfrm>
        </p:spPr>
      </p:sp>
      <p:sp>
        <p:nvSpPr>
          <p:cNvPr id="4" name="Segnaposto testo 3"/>
          <p:cNvSpPr>
            <a:spLocks noGrp="1"/>
          </p:cNvSpPr>
          <p:nvPr>
            <p:ph type="body" sz="half" idx="2"/>
          </p:nvPr>
        </p:nvSpPr>
        <p:spPr>
          <a:xfrm>
            <a:off x="4293704" y="245351"/>
            <a:ext cx="7185282" cy="2919268"/>
          </a:xfrm>
        </p:spPr>
        <p:txBody>
          <a:bodyPr>
            <a:normAutofit/>
          </a:bodyPr>
          <a:lstStyle/>
          <a:p>
            <a:pPr algn="just"/>
            <a:r>
              <a:rPr lang="en-US" b="1" dirty="0" smtClean="0"/>
              <a:t>November 25th is </a:t>
            </a:r>
            <a:r>
              <a:rPr lang="en-US" b="1" dirty="0"/>
              <a:t>the International Day for the Elimination of Violence Against Women</a:t>
            </a:r>
            <a:r>
              <a:rPr lang="en-US" b="1" dirty="0" smtClean="0"/>
              <a:t>.</a:t>
            </a:r>
            <a:endParaRPr lang="en-US" b="1" dirty="0"/>
          </a:p>
          <a:p>
            <a:pPr algn="just"/>
            <a:r>
              <a:rPr lang="en-US" b="1" dirty="0"/>
              <a:t>In doing so, the United Nations invited governments, international organizations as well as NGOs to join together and raise public awareness every year on that date. Twenty years on, the battle to prevent and eliminate violence against women and girls around the world remains a challenge </a:t>
            </a:r>
            <a:r>
              <a:rPr lang="en-US" b="1" dirty="0" smtClean="0"/>
              <a:t>worldwide.</a:t>
            </a:r>
            <a:endParaRPr lang="en-US" b="1" dirty="0"/>
          </a:p>
          <a:p>
            <a:pPr algn="just"/>
            <a:r>
              <a:rPr lang="en-US" b="1" dirty="0"/>
              <a:t>World Heritage is also concerned, as any other human environment, by this important matter</a:t>
            </a:r>
            <a:r>
              <a:rPr lang="en-US" b="1" dirty="0" smtClean="0"/>
              <a:t>.</a:t>
            </a:r>
            <a:endParaRPr lang="en-US" b="1" dirty="0"/>
          </a:p>
          <a:p>
            <a:pPr algn="just"/>
            <a:r>
              <a:rPr lang="en-US" b="1" dirty="0"/>
              <a:t>Women play a crucial role in the identification, conservation, management and interpretation of World Heritage sites, and they make up a large proportion of the workforce in the communities in and around the properties including in tourism activities related to World Heritage.</a:t>
            </a:r>
            <a:endParaRPr lang="it-IT" b="1" dirty="0"/>
          </a:p>
        </p:txBody>
      </p:sp>
      <p:pic>
        <p:nvPicPr>
          <p:cNvPr id="6" name="Immagine 5"/>
          <p:cNvPicPr>
            <a:picLocks noChangeAspect="1"/>
          </p:cNvPicPr>
          <p:nvPr/>
        </p:nvPicPr>
        <p:blipFill>
          <a:blip r:embed="rId2" cstate="print"/>
          <a:stretch>
            <a:fillRect/>
          </a:stretch>
        </p:blipFill>
        <p:spPr>
          <a:xfrm>
            <a:off x="473633" y="245351"/>
            <a:ext cx="3566161" cy="3228229"/>
          </a:xfrm>
          <a:prstGeom prst="rect">
            <a:avLst/>
          </a:prstGeom>
        </p:spPr>
      </p:pic>
      <p:pic>
        <p:nvPicPr>
          <p:cNvPr id="8" name="Immagine 7"/>
          <p:cNvPicPr>
            <a:picLocks noChangeAspect="1"/>
          </p:cNvPicPr>
          <p:nvPr/>
        </p:nvPicPr>
        <p:blipFill>
          <a:blip r:embed="rId3" cstate="print"/>
          <a:stretch>
            <a:fillRect/>
          </a:stretch>
        </p:blipFill>
        <p:spPr>
          <a:xfrm>
            <a:off x="4746929" y="3299791"/>
            <a:ext cx="4595854" cy="3228230"/>
          </a:xfrm>
          <a:prstGeom prst="rect">
            <a:avLst/>
          </a:prstGeom>
        </p:spPr>
      </p:pic>
      <p:sp>
        <p:nvSpPr>
          <p:cNvPr id="7" name="Titolo 6"/>
          <p:cNvSpPr>
            <a:spLocks noGrp="1"/>
          </p:cNvSpPr>
          <p:nvPr>
            <p:ph type="title"/>
          </p:nvPr>
        </p:nvSpPr>
        <p:spPr>
          <a:xfrm>
            <a:off x="2154802" y="4850294"/>
            <a:ext cx="2035535" cy="1065475"/>
          </a:xfrm>
        </p:spPr>
        <p:txBody>
          <a:bodyPr>
            <a:normAutofit fontScale="90000"/>
          </a:bodyPr>
          <a:lstStyle/>
          <a:p>
            <a:r>
              <a:rPr lang="it-IT" dirty="0"/>
              <a:t/>
            </a:r>
            <a:br>
              <a:rPr lang="it-IT" dirty="0"/>
            </a:br>
            <a:r>
              <a:rPr lang="it-IT" sz="4000" b="1" dirty="0" smtClean="0"/>
              <a:t>Gender </a:t>
            </a:r>
            <a:r>
              <a:rPr lang="it-IT" sz="4000" b="1" dirty="0" err="1"/>
              <a:t>equality</a:t>
            </a:r>
            <a:endParaRPr lang="it-IT" sz="4000" b="1" dirty="0"/>
          </a:p>
        </p:txBody>
      </p:sp>
      <p:sp>
        <p:nvSpPr>
          <p:cNvPr id="9" name="Freccia a destra 8"/>
          <p:cNvSpPr/>
          <p:nvPr/>
        </p:nvSpPr>
        <p:spPr>
          <a:xfrm>
            <a:off x="4110825" y="5152445"/>
            <a:ext cx="477078" cy="36576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1296675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Immagine 6"/>
          <p:cNvPicPr>
            <a:picLocks noChangeAspect="1"/>
          </p:cNvPicPr>
          <p:nvPr/>
        </p:nvPicPr>
        <p:blipFill>
          <a:blip r:embed="rId2" cstate="print"/>
          <a:stretch>
            <a:fillRect/>
          </a:stretch>
        </p:blipFill>
        <p:spPr>
          <a:xfrm>
            <a:off x="1371601" y="0"/>
            <a:ext cx="9016780" cy="6858000"/>
          </a:xfrm>
          <a:prstGeom prst="rect">
            <a:avLst/>
          </a:prstGeom>
        </p:spPr>
      </p:pic>
      <p:sp>
        <p:nvSpPr>
          <p:cNvPr id="2" name="Titolo 1"/>
          <p:cNvSpPr>
            <a:spLocks noGrp="1"/>
          </p:cNvSpPr>
          <p:nvPr>
            <p:ph type="title"/>
          </p:nvPr>
        </p:nvSpPr>
        <p:spPr>
          <a:xfrm>
            <a:off x="3590416" y="357079"/>
            <a:ext cx="4579150" cy="1280890"/>
          </a:xfrm>
        </p:spPr>
        <p:txBody>
          <a:bodyPr>
            <a:normAutofit fontScale="90000"/>
          </a:bodyPr>
          <a:lstStyle/>
          <a:p>
            <a:r>
              <a:rPr lang="it-IT" sz="8000" dirty="0" smtClean="0">
                <a:solidFill>
                  <a:srgbClr val="FF0000"/>
                </a:solidFill>
                <a:latin typeface="Arial Black" panose="020B0A04020102020204" pitchFamily="34" charset="0"/>
              </a:rPr>
              <a:t>SLOGAN</a:t>
            </a:r>
            <a:r>
              <a:rPr lang="it-IT" dirty="0" smtClean="0">
                <a:solidFill>
                  <a:srgbClr val="FF0000"/>
                </a:solidFill>
                <a:latin typeface="Arial Black" panose="020B0A04020102020204" pitchFamily="34" charset="0"/>
              </a:rPr>
              <a:t> </a:t>
            </a:r>
          </a:p>
        </p:txBody>
      </p:sp>
      <p:sp>
        <p:nvSpPr>
          <p:cNvPr id="6" name="Segnaposto contenuto 5"/>
          <p:cNvSpPr>
            <a:spLocks noGrp="1"/>
          </p:cNvSpPr>
          <p:nvPr>
            <p:ph idx="1"/>
          </p:nvPr>
        </p:nvSpPr>
        <p:spPr>
          <a:xfrm>
            <a:off x="4834393" y="3458817"/>
            <a:ext cx="2226365" cy="1288112"/>
          </a:xfrm>
        </p:spPr>
        <p:style>
          <a:lnRef idx="2">
            <a:schemeClr val="accent1"/>
          </a:lnRef>
          <a:fillRef idx="1">
            <a:schemeClr val="lt1"/>
          </a:fillRef>
          <a:effectRef idx="0">
            <a:schemeClr val="accent1"/>
          </a:effectRef>
          <a:fontRef idx="minor">
            <a:schemeClr val="dk1"/>
          </a:fontRef>
        </p:style>
        <p:txBody>
          <a:bodyPr>
            <a:normAutofit fontScale="55000" lnSpcReduction="20000"/>
          </a:bodyPr>
          <a:lstStyle/>
          <a:p>
            <a:pPr marL="0" indent="0">
              <a:buNone/>
            </a:pPr>
            <a:r>
              <a:rPr lang="en-US" dirty="0" smtClean="0"/>
              <a:t> </a:t>
            </a:r>
            <a:r>
              <a:rPr lang="en-US" sz="3300" b="1" i="1" dirty="0" smtClean="0"/>
              <a:t>WHEN </a:t>
            </a:r>
            <a:r>
              <a:rPr lang="en-US" sz="3300" b="1" i="1" dirty="0"/>
              <a:t>THE MAN ARRIVES TO THREATEN IN SILENCE </a:t>
            </a:r>
            <a:r>
              <a:rPr lang="en-US" sz="3300" b="1" i="1" dirty="0" smtClean="0"/>
              <a:t>DON’T </a:t>
            </a:r>
            <a:r>
              <a:rPr lang="en-US" sz="3300" b="1" i="1" dirty="0"/>
              <a:t>STAY</a:t>
            </a:r>
            <a:endParaRPr lang="it-IT" sz="3300" b="1" i="1" dirty="0"/>
          </a:p>
        </p:txBody>
      </p:sp>
    </p:spTree>
    <p:extLst>
      <p:ext uri="{BB962C8B-B14F-4D97-AF65-F5344CB8AC3E}">
        <p14:creationId xmlns:p14="http://schemas.microsoft.com/office/powerpoint/2010/main" xmlns="" val="893331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0</TotalTime>
  <Words>191</Words>
  <Application>Microsoft Office PowerPoint</Application>
  <PresentationFormat>Personalizzato</PresentationFormat>
  <Paragraphs>31</Paragraphs>
  <Slides>5</Slides>
  <Notes>0</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Filo</vt:lpstr>
      <vt:lpstr>VIOLENCE AGAIST WOMEN</vt:lpstr>
      <vt:lpstr>STOP VIOLENCE !</vt:lpstr>
      <vt:lpstr>LIFE CAN BE A FAIRYTALE… </vt:lpstr>
      <vt:lpstr> Gender equality</vt:lpstr>
      <vt:lpstr>SLOGAN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AGAIST WOMEN</dc:title>
  <dc:creator>Angela</dc:creator>
  <cp:lastModifiedBy>mola carmela</cp:lastModifiedBy>
  <cp:revision>15</cp:revision>
  <dcterms:created xsi:type="dcterms:W3CDTF">2020-11-26T15:08:27Z</dcterms:created>
  <dcterms:modified xsi:type="dcterms:W3CDTF">2020-12-16T20:23:27Z</dcterms:modified>
</cp:coreProperties>
</file>