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1" r:id="rId3"/>
    <p:sldId id="262" r:id="rId4"/>
    <p:sldId id="268" r:id="rId5"/>
    <p:sldId id="270" r:id="rId6"/>
    <p:sldId id="269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49DFE-027F-4A6A-B290-EE21B57F3BD3}" type="datetimeFigureOut">
              <a:rPr lang="it-IT" smtClean="0"/>
              <a:pPr/>
              <a:t>18/10/2022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068B-0D06-4E23-90DD-1071992F901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rgbClr val="FBE4AE">
                <a:alpha val="35000"/>
              </a:srgbClr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>
                <a:solidFill>
                  <a:srgbClr val="00B050"/>
                </a:solidFill>
              </a:rPr>
              <a:t>A PICCOLI PASSI</a:t>
            </a:r>
          </a:p>
        </p:txBody>
      </p:sp>
      <p:pic>
        <p:nvPicPr>
          <p:cNvPr id="4" name="Segnaposto contenuto 3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571612"/>
            <a:ext cx="8606126" cy="471490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6">
                <a:lumMod val="40000"/>
                <a:lumOff val="60000"/>
                <a:alpha val="62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00034" y="571480"/>
            <a:ext cx="86439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solidFill>
                  <a:schemeClr val="accent3">
                    <a:lumMod val="20000"/>
                    <a:lumOff val="80000"/>
                  </a:schemeClr>
                </a:solidFill>
                <a:latin typeface="Algerian" pitchFamily="82" charset="0"/>
              </a:rPr>
              <a:t>IO RAPPRESENTO LA MIA PUBBLICA AMMINISTRAZIONE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14282" y="3000373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Gautami" pitchFamily="34" charset="0"/>
              </a:rPr>
              <a:t>Nelle comunità  scolastiche BAMBINI e RAGAZZI in libertà </a:t>
            </a:r>
          </a:p>
          <a:p>
            <a:pPr algn="ctr"/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Gautami" pitchFamily="34" charset="0"/>
              </a:rPr>
              <a:t>DISCUTONO</a:t>
            </a:r>
          </a:p>
          <a:p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Gautami" pitchFamily="34" charset="0"/>
              </a:rPr>
              <a:t>SI ORIENTANO</a:t>
            </a:r>
          </a:p>
          <a:p>
            <a:pPr algn="r"/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Gautami" pitchFamily="34" charset="0"/>
              </a:rPr>
              <a:t>PROPONGONO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FBEAC7">
                <a:alpha val="52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</a:rPr>
              <a:t>IN QUALI CONTESTI?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chemeClr val="accent2">
                    <a:lumMod val="60000"/>
                    <a:lumOff val="40000"/>
                  </a:schemeClr>
                </a:solidFill>
                <a:latin typeface="Bauhaus 93" pitchFamily="82" charset="0"/>
                <a:hlinkClick r:id="rId2" action="ppaction://hlinksldjump"/>
              </a:rPr>
              <a:t>Nell’assemblea di classe</a:t>
            </a:r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  <a:latin typeface="Bauhaus 93" pitchFamily="82" charset="0"/>
            </a:endParaRPr>
          </a:p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Bauhaus 93" pitchFamily="82" charset="0"/>
                <a:hlinkClick r:id="rId3" action="ppaction://hlinksldjump"/>
              </a:rPr>
              <a:t>Nel coordinamento di corso </a:t>
            </a:r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Bauhaus 93" pitchFamily="82" charset="0"/>
            </a:endParaRPr>
          </a:p>
          <a:p>
            <a:r>
              <a:rPr lang="it-IT" dirty="0">
                <a:solidFill>
                  <a:srgbClr val="FFFF00"/>
                </a:solidFill>
                <a:latin typeface="Bauhaus 93" pitchFamily="82" charset="0"/>
                <a:hlinkClick r:id="rId4" action="ppaction://hlinksldjump"/>
              </a:rPr>
              <a:t>Nel parlamento studentesco  d’ istituto </a:t>
            </a:r>
            <a:endParaRPr lang="it-IT" dirty="0">
              <a:solidFill>
                <a:srgbClr val="FFFF00"/>
              </a:solidFill>
              <a:latin typeface="Bauhaus 93" pitchFamily="82" charset="0"/>
            </a:endParaRPr>
          </a:p>
          <a:p>
            <a:r>
              <a:rPr lang="it-IT" dirty="0">
                <a:solidFill>
                  <a:schemeClr val="accent6">
                    <a:lumMod val="75000"/>
                  </a:schemeClr>
                </a:solidFill>
                <a:latin typeface="Bauhaus 93" pitchFamily="82" charset="0"/>
                <a:hlinkClick r:id="rId5" action="ppaction://hlinksldjump"/>
              </a:rPr>
              <a:t>Nel parlamento territoriale</a:t>
            </a:r>
            <a:endParaRPr lang="it-IT" dirty="0">
              <a:solidFill>
                <a:schemeClr val="accent6">
                  <a:lumMod val="75000"/>
                </a:schemeClr>
              </a:solidFill>
              <a:latin typeface="Bauhaus 93" pitchFamily="82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FF00"/>
                </a:solidFill>
                <a:latin typeface="Algerian" pitchFamily="82" charset="0"/>
              </a:rPr>
              <a:t>CHI PUÒ VOTARE?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14282" y="1142984"/>
            <a:ext cx="8929718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IN CLASSE si eleggono i  RAPPRESENTANTI di CLASSE</a:t>
            </a:r>
          </a:p>
          <a:p>
            <a:r>
              <a:rPr lang="it-IT" sz="2400" dirty="0"/>
              <a:t> </a:t>
            </a:r>
          </a:p>
          <a:p>
            <a:r>
              <a:rPr lang="it-IT" sz="2400" dirty="0"/>
              <a:t>Chi vota?                                                          TUTTI</a:t>
            </a:r>
          </a:p>
          <a:p>
            <a:endParaRPr lang="it-IT" sz="2400" dirty="0"/>
          </a:p>
          <a:p>
            <a:r>
              <a:rPr lang="it-IT" sz="2400" dirty="0"/>
              <a:t>                                                         </a:t>
            </a:r>
          </a:p>
          <a:p>
            <a:r>
              <a:rPr lang="it-IT" sz="2400" dirty="0"/>
              <a:t>Chi può essere eletto?                                    TUTTI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Come si vota?                             Con  VOTO  SEGRETO</a:t>
            </a:r>
          </a:p>
          <a:p>
            <a:r>
              <a:rPr lang="it-IT" sz="2400" dirty="0"/>
              <a:t>                                                      Con UNA SOLA PREFERENZA</a:t>
            </a:r>
          </a:p>
          <a:p>
            <a:endParaRPr lang="it-IT" sz="2400" dirty="0"/>
          </a:p>
          <a:p>
            <a:r>
              <a:rPr lang="it-IT" sz="2400" dirty="0"/>
              <a:t>1° eletto                                      RAPPRESENTANTE di classe 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2° eletto                                      VICE RAPPRESENTANTE di </a:t>
            </a:r>
            <a:r>
              <a:rPr lang="it-IT" sz="2800" dirty="0"/>
              <a:t>classe        </a:t>
            </a:r>
            <a:r>
              <a:rPr lang="it-IT" dirty="0"/>
              <a:t>        </a:t>
            </a:r>
          </a:p>
          <a:p>
            <a:endParaRPr lang="it-IT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chemeClr val="bg2">
                <a:lumMod val="90000"/>
                <a:alpha val="0"/>
              </a:schemeClr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/>
          </a:bodyPr>
          <a:lstStyle/>
          <a:p>
            <a:r>
              <a:rPr lang="it-IT" sz="3200" i="1" dirty="0"/>
              <a:t>IN CLASSE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0" y="121442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solidFill>
                  <a:srgbClr val="FFFF00"/>
                </a:solidFill>
              </a:rPr>
              <a:t>L’ ASSEMBLEA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0" y="2000240"/>
            <a:ext cx="9144000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&gt; </a:t>
            </a:r>
            <a:r>
              <a:rPr lang="it-IT" dirty="0"/>
              <a:t>Si richiede al DIRIGENTE SCOLASTICO almeno 5 giorni prima.</a:t>
            </a:r>
          </a:p>
          <a:p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 &gt; </a:t>
            </a:r>
            <a:r>
              <a:rPr lang="it-IT" dirty="0"/>
              <a:t>Si può riunire nell’orario delle  lezioni per non più di 10 ore l’anno (ogni seduta max. 2 ore).           </a:t>
            </a:r>
          </a:p>
          <a:p>
            <a:r>
              <a:rPr lang="it-IT" b="1" dirty="0"/>
              <a:t>PRESIEDE</a:t>
            </a:r>
            <a:r>
              <a:rPr lang="it-IT" dirty="0"/>
              <a:t> il rappresentante di classe.</a:t>
            </a:r>
          </a:p>
          <a:p>
            <a:r>
              <a:rPr lang="it-IT" b="1" dirty="0"/>
              <a:t>VERBALIZZA</a:t>
            </a:r>
            <a:r>
              <a:rPr lang="it-IT" dirty="0"/>
              <a:t> il vice-rappresentante di classe.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8" name="Picture 14" descr="Risultati immagini per assemblea dei ragazzi di classe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 rot="10800000" flipH="1" flipV="1">
            <a:off x="4572000" y="3286124"/>
            <a:ext cx="4214810" cy="2959883"/>
          </a:xfrm>
          <a:prstGeom prst="rect">
            <a:avLst/>
          </a:prstGeom>
          <a:noFill/>
        </p:spPr>
      </p:pic>
      <p:sp>
        <p:nvSpPr>
          <p:cNvPr id="7" name="Freccia a sinistra 6">
            <a:hlinkClick r:id="rId3" action="ppaction://hlinksldjump"/>
          </p:cNvPr>
          <p:cNvSpPr/>
          <p:nvPr/>
        </p:nvSpPr>
        <p:spPr>
          <a:xfrm>
            <a:off x="714348" y="4429132"/>
            <a:ext cx="1571636" cy="12858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rgbClr val="FBEAC7">
                <a:alpha val="65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1470025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	IL COORDINAMENTO </a:t>
            </a:r>
            <a:r>
              <a:rPr lang="it-IT" dirty="0" err="1">
                <a:solidFill>
                  <a:srgbClr val="FF0000"/>
                </a:solidFill>
              </a:rPr>
              <a:t>DI</a:t>
            </a:r>
            <a:r>
              <a:rPr lang="it-IT" dirty="0">
                <a:solidFill>
                  <a:srgbClr val="FF0000"/>
                </a:solidFill>
              </a:rPr>
              <a:t> CORSO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357298"/>
            <a:ext cx="9144000" cy="5500702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it-IT" sz="2000" dirty="0">
                <a:solidFill>
                  <a:schemeClr val="tx1"/>
                </a:solidFill>
              </a:rPr>
              <a:t>È costituito dai </a:t>
            </a:r>
          </a:p>
          <a:p>
            <a:r>
              <a:rPr lang="it-IT" sz="2000" dirty="0">
                <a:solidFill>
                  <a:schemeClr val="tx1"/>
                </a:solidFill>
              </a:rPr>
              <a:t> RAPPRESENTANTI e VICERAPPRESENTANTI </a:t>
            </a:r>
          </a:p>
          <a:p>
            <a:r>
              <a:rPr lang="it-IT" sz="2000" dirty="0" err="1">
                <a:solidFill>
                  <a:schemeClr val="tx1"/>
                </a:solidFill>
              </a:rPr>
              <a:t>DI</a:t>
            </a:r>
            <a:r>
              <a:rPr lang="it-IT" sz="2000" dirty="0">
                <a:solidFill>
                  <a:schemeClr val="tx1"/>
                </a:solidFill>
              </a:rPr>
              <a:t> TUTTE LE CLASSI di un CORSO</a:t>
            </a:r>
          </a:p>
          <a:p>
            <a:pPr algn="l"/>
            <a:r>
              <a:rPr lang="it-IT" sz="2000" dirty="0">
                <a:solidFill>
                  <a:schemeClr val="tx1"/>
                </a:solidFill>
              </a:rPr>
              <a:t>Si riunisce per </a:t>
            </a:r>
          </a:p>
          <a:p>
            <a:pPr algn="l">
              <a:buFont typeface="Arial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Discutere di problemi comuni  </a:t>
            </a:r>
          </a:p>
          <a:p>
            <a:pPr algn="l">
              <a:buFont typeface="Arial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Avanzare proposte </a:t>
            </a:r>
          </a:p>
          <a:p>
            <a:pPr algn="l">
              <a:buFont typeface="Arial" pitchFamily="34" charset="0"/>
              <a:buChar char="•"/>
            </a:pP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Organizzare attività  comuni</a:t>
            </a:r>
          </a:p>
          <a:p>
            <a:pPr algn="l"/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&gt;Si riunisce fuori dell’ orario e delle lezioni </a:t>
            </a:r>
          </a:p>
          <a:p>
            <a:pPr algn="l"/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&gt;Si richiede al DIRIGENTE SCOLASTICO </a:t>
            </a:r>
          </a:p>
          <a:p>
            <a:pPr algn="l"/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almeno 5 giorni prima </a:t>
            </a:r>
          </a:p>
          <a:p>
            <a:pPr algn="l">
              <a:buFont typeface="Arial" pitchFamily="34" charset="0"/>
              <a:buChar char="•"/>
            </a:pPr>
            <a:endParaRPr lang="it-IT" sz="2000" dirty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S4\Desktop\gruppo-di-persone-che-discutono-con-i-fumetti-453663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298526"/>
            <a:ext cx="3219464" cy="2559474"/>
          </a:xfrm>
          <a:prstGeom prst="rect">
            <a:avLst/>
          </a:prstGeom>
          <a:noFill/>
        </p:spPr>
      </p:pic>
      <p:sp>
        <p:nvSpPr>
          <p:cNvPr id="5" name="Freccia a sinistra 4">
            <a:hlinkClick r:id="rId3" action="ppaction://hlinksldjump"/>
          </p:cNvPr>
          <p:cNvSpPr/>
          <p:nvPr/>
        </p:nvSpPr>
        <p:spPr>
          <a:xfrm>
            <a:off x="642910" y="5357826"/>
            <a:ext cx="1214446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rgbClr val="FBEAC7">
                <a:alpha val="51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571635"/>
          </a:xfrm>
        </p:spPr>
        <p:txBody>
          <a:bodyPr>
            <a:normAutofit/>
          </a:bodyPr>
          <a:lstStyle/>
          <a:p>
            <a:r>
              <a:rPr lang="it-IT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Aharoni" pitchFamily="2" charset="-79"/>
                <a:cs typeface="Aharoni" pitchFamily="2" charset="-79"/>
              </a:rPr>
              <a:t>Parlamento studentesco d’istituto</a:t>
            </a:r>
          </a:p>
        </p:txBody>
      </p:sp>
      <p:pic>
        <p:nvPicPr>
          <p:cNvPr id="11266" name="Picture 2" descr="Risultati immagini per parlamento d'istitu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928802"/>
            <a:ext cx="4000528" cy="3000396"/>
          </a:xfrm>
          <a:prstGeom prst="rect">
            <a:avLst/>
          </a:prstGeom>
          <a:noFill/>
        </p:spPr>
      </p:pic>
      <p:pic>
        <p:nvPicPr>
          <p:cNvPr id="11272" name="Picture 8" descr="Risultati immagini per parlamento d'istitut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1928802"/>
            <a:ext cx="4548166" cy="30302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rgbClr val="FFEFD1">
                <a:alpha val="27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Il Parlamento d’Istituto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600201"/>
            <a:ext cx="8186766" cy="2471742"/>
          </a:xfrm>
        </p:spPr>
        <p:txBody>
          <a:bodyPr>
            <a:normAutofit/>
          </a:bodyPr>
          <a:lstStyle/>
          <a:p>
            <a:r>
              <a:rPr lang="it-IT" sz="1800" dirty="0"/>
              <a:t> è costituito da TUTTI I RAPPRESENTANTI </a:t>
            </a:r>
            <a:r>
              <a:rPr lang="it-IT" sz="1800" dirty="0" err="1"/>
              <a:t>DI</a:t>
            </a:r>
            <a:r>
              <a:rPr lang="it-IT" sz="1800" dirty="0"/>
              <a:t> CLASSE.</a:t>
            </a:r>
          </a:p>
          <a:p>
            <a:r>
              <a:rPr lang="it-IT" sz="1800" dirty="0"/>
              <a:t>Si richiede al </a:t>
            </a:r>
            <a:r>
              <a:rPr lang="it-IT" sz="1800" b="1" dirty="0"/>
              <a:t>DIRIGENTE SCOLASTICO </a:t>
            </a:r>
            <a:r>
              <a:rPr lang="it-IT" sz="1800" dirty="0"/>
              <a:t>almeno 5 giorni prima .</a:t>
            </a:r>
          </a:p>
          <a:p>
            <a:r>
              <a:rPr lang="it-IT" sz="1800" dirty="0"/>
              <a:t>Si può riunire nell’ orario delle lezioni per </a:t>
            </a:r>
            <a:r>
              <a:rPr lang="it-IT" sz="1800" b="1" dirty="0"/>
              <a:t>non più di 10 ore l’anno </a:t>
            </a:r>
            <a:r>
              <a:rPr lang="it-IT" sz="1800" dirty="0"/>
              <a:t>(ogni seduta max. 2 ore).</a:t>
            </a:r>
          </a:p>
          <a:p>
            <a:r>
              <a:rPr lang="it-IT" sz="1800" dirty="0"/>
              <a:t>Il </a:t>
            </a:r>
            <a:r>
              <a:rPr lang="it-IT" sz="1800" b="1" dirty="0"/>
              <a:t>PRESIDENTE</a:t>
            </a:r>
            <a:r>
              <a:rPr lang="it-IT" sz="1800" dirty="0"/>
              <a:t> è eletto tra i rappresentanti delle classi terminali.</a:t>
            </a:r>
          </a:p>
          <a:p>
            <a:r>
              <a:rPr lang="it-IT" sz="1800" dirty="0"/>
              <a:t>Il </a:t>
            </a:r>
            <a:r>
              <a:rPr lang="it-IT" sz="1800" b="1" dirty="0"/>
              <a:t>VICEPRESIDENTE </a:t>
            </a:r>
            <a:r>
              <a:rPr lang="it-IT" sz="1800" dirty="0"/>
              <a:t>è eletto tra i rappresentanti.</a:t>
            </a:r>
          </a:p>
          <a:p>
            <a:endParaRPr lang="it-IT" dirty="0"/>
          </a:p>
        </p:txBody>
      </p:sp>
      <p:pic>
        <p:nvPicPr>
          <p:cNvPr id="14340" name="Picture 4" descr="Risultati immagini per parlamento d'istitu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3786190"/>
            <a:ext cx="4296905" cy="2786058"/>
          </a:xfrm>
          <a:prstGeom prst="rect">
            <a:avLst/>
          </a:prstGeom>
          <a:noFill/>
        </p:spPr>
      </p:pic>
      <p:sp>
        <p:nvSpPr>
          <p:cNvPr id="5" name="Freccia a sinistra 4">
            <a:hlinkClick r:id="rId3" action="ppaction://hlinksldjump"/>
          </p:cNvPr>
          <p:cNvSpPr/>
          <p:nvPr/>
        </p:nvSpPr>
        <p:spPr>
          <a:xfrm>
            <a:off x="357158" y="4429132"/>
            <a:ext cx="1285884" cy="13573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rgbClr val="DDEBCF">
                <a:alpha val="56000"/>
              </a:srgbClr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it-IT" dirty="0"/>
              <a:t>IL PARLAMENTO STUDENTESCO TERRITORIALE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3424246"/>
          </a:xfrm>
        </p:spPr>
        <p:txBody>
          <a:bodyPr>
            <a:normAutofit/>
          </a:bodyPr>
          <a:lstStyle/>
          <a:p>
            <a:pPr algn="l"/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E’ costituito da</a:t>
            </a:r>
          </a:p>
          <a:p>
            <a:pPr algn="l"/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&gt;</a:t>
            </a:r>
            <a:r>
              <a:rPr lang="it-IT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PRESIDENTI E VICEPRESIDENTI </a:t>
            </a:r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dei Parlamenti di tutte le scuole aderenti.</a:t>
            </a:r>
          </a:p>
          <a:p>
            <a:pPr algn="l"/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&gt;2 studenti selezionati per capacità da ciascun Istituto</a:t>
            </a:r>
          </a:p>
          <a:p>
            <a:pPr algn="l"/>
            <a:r>
              <a:rPr lang="it-IT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&gt;da studenti di diverse culture</a:t>
            </a:r>
            <a:endParaRPr lang="it-IT" sz="1800" dirty="0">
              <a:solidFill>
                <a:schemeClr val="tx1"/>
              </a:solidFill>
            </a:endParaRPr>
          </a:p>
        </p:txBody>
      </p:sp>
      <p:pic>
        <p:nvPicPr>
          <p:cNvPr id="11266" name="Picture 2" descr="Risultati immagini per parlamento studentesco territori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3929066"/>
            <a:ext cx="3714776" cy="2430790"/>
          </a:xfrm>
          <a:prstGeom prst="rect">
            <a:avLst/>
          </a:prstGeom>
          <a:noFill/>
        </p:spPr>
      </p:pic>
      <p:sp>
        <p:nvSpPr>
          <p:cNvPr id="5" name="Freccia a sinistra 4">
            <a:hlinkClick r:id="rId3" action="ppaction://hlinksldjump"/>
          </p:cNvPr>
          <p:cNvSpPr/>
          <p:nvPr/>
        </p:nvSpPr>
        <p:spPr>
          <a:xfrm>
            <a:off x="1643042" y="4714884"/>
            <a:ext cx="1000132" cy="10001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293</Words>
  <Application>Microsoft Office PowerPoint</Application>
  <PresentationFormat>Presentazione su schermo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A PICCOLI PASSI</vt:lpstr>
      <vt:lpstr>Diapositiva 2</vt:lpstr>
      <vt:lpstr>IN QUALI CONTESTI?</vt:lpstr>
      <vt:lpstr>CHI PUÒ VOTARE?</vt:lpstr>
      <vt:lpstr>IN CLASSE </vt:lpstr>
      <vt:lpstr> IL COORDINAMENTO DI CORSO </vt:lpstr>
      <vt:lpstr>Parlamento studentesco d’istituto</vt:lpstr>
      <vt:lpstr>Il Parlamento d’Istituto</vt:lpstr>
      <vt:lpstr>IL PARLAMENTO STUDENTESCO TERRITORIALE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PICCOLI PASSI</dc:title>
  <dc:creator>MS4</dc:creator>
  <cp:lastModifiedBy>mola carmela</cp:lastModifiedBy>
  <cp:revision>49</cp:revision>
  <dcterms:created xsi:type="dcterms:W3CDTF">2018-04-26T14:13:39Z</dcterms:created>
  <dcterms:modified xsi:type="dcterms:W3CDTF">2022-10-17T22:23:20Z</dcterms:modified>
</cp:coreProperties>
</file>