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81" d="100"/>
          <a:sy n="81" d="100"/>
        </p:scale>
        <p:origin x="-300" y="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231451-C572-4499-830A-1479D76FD6CA}" type="datetimeFigureOut">
              <a:rPr lang="it-IT" smtClean="0"/>
              <a:pPr/>
              <a:t>28/11/2020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8DD3C4-7967-45E9-AB6A-B571794D2C6F}" type="slidenum">
              <a:rPr lang="it-IT" smtClean="0"/>
              <a:pPr/>
              <a:t>‹N›</a:t>
            </a:fld>
            <a:endParaRPr lang="it-IT"/>
          </a:p>
        </p:txBody>
      </p:sp>
    </p:spTree>
    <p:extLst>
      <p:ext uri="{BB962C8B-B14F-4D97-AF65-F5344CB8AC3E}">
        <p14:creationId xmlns:p14="http://schemas.microsoft.com/office/powerpoint/2010/main" val="2279787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it-IT" smtClean="0"/>
              <a:t>Fare clic per modificare lo stile del titolo</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E1D75FF3-7ED4-4B36-926B-ACA5E8F42D04}" type="datetime1">
              <a:rPr lang="en-US" smtClean="0"/>
              <a:pPr/>
              <a:t>11/28/2020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r>
              <a:rPr lang="en-US" smtClean="0"/>
              <a:t>Serena Iovine IIIC</a:t>
            </a:r>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86207699-78B7-4FA7-806D-4EDAC416DC7E}" type="datetime1">
              <a:rPr lang="en-US" smtClean="0"/>
              <a:pPr/>
              <a:t>11/28/2020</a:t>
            </a:fld>
            <a:endParaRPr lang="en-US" dirty="0"/>
          </a:p>
        </p:txBody>
      </p:sp>
      <p:sp>
        <p:nvSpPr>
          <p:cNvPr id="6" name="Footer Placeholder 5"/>
          <p:cNvSpPr>
            <a:spLocks noGrp="1"/>
          </p:cNvSpPr>
          <p:nvPr>
            <p:ph type="ftr" sz="quarter" idx="11"/>
          </p:nvPr>
        </p:nvSpPr>
        <p:spPr/>
        <p:txBody>
          <a:bodyPr/>
          <a:lstStyle/>
          <a:p>
            <a:r>
              <a:rPr lang="en-US" smtClean="0"/>
              <a:t>Serena Iovine IIIC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30DC2B1E-B354-4D10-AFB4-959945B080A4}" type="datetime1">
              <a:rPr lang="en-US" smtClean="0"/>
              <a:pPr/>
              <a:t>11/28/2020</a:t>
            </a:fld>
            <a:endParaRPr lang="en-US" dirty="0"/>
          </a:p>
        </p:txBody>
      </p:sp>
      <p:sp>
        <p:nvSpPr>
          <p:cNvPr id="6" name="Footer Placeholder 5"/>
          <p:cNvSpPr>
            <a:spLocks noGrp="1"/>
          </p:cNvSpPr>
          <p:nvPr>
            <p:ph type="ftr" sz="quarter" idx="11"/>
          </p:nvPr>
        </p:nvSpPr>
        <p:spPr/>
        <p:txBody>
          <a:bodyPr/>
          <a:lstStyle/>
          <a:p>
            <a:r>
              <a:rPr lang="en-US" smtClean="0"/>
              <a:t>Serena Iovine IIIC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it-IT" smtClean="0"/>
              <a:t>Fare clic per modificare lo stile del titolo</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28353960-2BED-4847-81BC-F942946C2403}" type="datetime1">
              <a:rPr lang="en-US" smtClean="0"/>
              <a:pPr/>
              <a:t>11/28/2020</a:t>
            </a:fld>
            <a:endParaRPr lang="en-US" dirty="0"/>
          </a:p>
        </p:txBody>
      </p:sp>
      <p:sp>
        <p:nvSpPr>
          <p:cNvPr id="6" name="Footer Placeholder 5"/>
          <p:cNvSpPr>
            <a:spLocks noGrp="1"/>
          </p:cNvSpPr>
          <p:nvPr>
            <p:ph type="ftr" sz="quarter" idx="11"/>
          </p:nvPr>
        </p:nvSpPr>
        <p:spPr/>
        <p:txBody>
          <a:bodyPr/>
          <a:lstStyle/>
          <a:p>
            <a:r>
              <a:rPr lang="en-US" smtClean="0"/>
              <a:t>Serena Iovine IIIC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5FCF38CC-8DF0-4D7C-8296-2327A3919EEC}" type="datetime1">
              <a:rPr lang="en-US" smtClean="0"/>
              <a:pPr/>
              <a:t>11/28/2020</a:t>
            </a:fld>
            <a:endParaRPr lang="en-US" dirty="0"/>
          </a:p>
        </p:txBody>
      </p:sp>
      <p:sp>
        <p:nvSpPr>
          <p:cNvPr id="6" name="Footer Placeholder 5"/>
          <p:cNvSpPr>
            <a:spLocks noGrp="1"/>
          </p:cNvSpPr>
          <p:nvPr>
            <p:ph type="ftr" sz="quarter" idx="11"/>
          </p:nvPr>
        </p:nvSpPr>
        <p:spPr/>
        <p:txBody>
          <a:bodyPr/>
          <a:lstStyle/>
          <a:p>
            <a:r>
              <a:rPr lang="en-US" smtClean="0"/>
              <a:t>Serena Iovine IIIC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it-IT" smtClean="0"/>
              <a:t>Fare clic per modificare lo stile del titolo</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3" name="Date Placeholder 2"/>
          <p:cNvSpPr>
            <a:spLocks noGrp="1"/>
          </p:cNvSpPr>
          <p:nvPr>
            <p:ph type="dt" sz="half" idx="10"/>
          </p:nvPr>
        </p:nvSpPr>
        <p:spPr/>
        <p:txBody>
          <a:bodyPr/>
          <a:lstStyle/>
          <a:p>
            <a:fld id="{93893886-A4A9-4841-9075-B03EBFF1183A}" type="datetime1">
              <a:rPr lang="en-US" smtClean="0"/>
              <a:pPr/>
              <a:t>11/28/2020</a:t>
            </a:fld>
            <a:endParaRPr lang="en-US" dirty="0"/>
          </a:p>
        </p:txBody>
      </p:sp>
      <p:sp>
        <p:nvSpPr>
          <p:cNvPr id="4" name="Footer Placeholder 3"/>
          <p:cNvSpPr>
            <a:spLocks noGrp="1"/>
          </p:cNvSpPr>
          <p:nvPr>
            <p:ph type="ftr" sz="quarter" idx="11"/>
          </p:nvPr>
        </p:nvSpPr>
        <p:spPr/>
        <p:txBody>
          <a:bodyPr/>
          <a:lstStyle/>
          <a:p>
            <a:r>
              <a:rPr lang="en-US" smtClean="0"/>
              <a:t>Serena Iovine IIIC</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it-IT" smtClean="0"/>
              <a:t>Fare clic per modificare lo stile del titolo</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3" name="Date Placeholder 2"/>
          <p:cNvSpPr>
            <a:spLocks noGrp="1"/>
          </p:cNvSpPr>
          <p:nvPr>
            <p:ph type="dt" sz="half" idx="10"/>
          </p:nvPr>
        </p:nvSpPr>
        <p:spPr/>
        <p:txBody>
          <a:bodyPr/>
          <a:lstStyle/>
          <a:p>
            <a:fld id="{A65FF3FB-64A8-4CDB-8191-0AFFBCDF4792}" type="datetime1">
              <a:rPr lang="en-US" smtClean="0"/>
              <a:pPr/>
              <a:t>11/28/2020</a:t>
            </a:fld>
            <a:endParaRPr lang="en-US" dirty="0"/>
          </a:p>
        </p:txBody>
      </p:sp>
      <p:sp>
        <p:nvSpPr>
          <p:cNvPr id="4" name="Footer Placeholder 3"/>
          <p:cNvSpPr>
            <a:spLocks noGrp="1"/>
          </p:cNvSpPr>
          <p:nvPr>
            <p:ph type="ftr" sz="quarter" idx="11"/>
          </p:nvPr>
        </p:nvSpPr>
        <p:spPr/>
        <p:txBody>
          <a:bodyPr/>
          <a:lstStyle/>
          <a:p>
            <a:r>
              <a:rPr lang="en-US" smtClean="0"/>
              <a:t>Serena Iovine IIIC</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it-IT" smtClean="0"/>
              <a:t>Fare clic per modificare lo stile del titolo</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B07AF7F-0C4B-47E9-ACD4-31A3F76EE608}" type="datetime1">
              <a:rPr lang="en-US" smtClean="0"/>
              <a:pPr/>
              <a:t>11/28/2020</a:t>
            </a:fld>
            <a:endParaRPr lang="en-US" dirty="0"/>
          </a:p>
        </p:txBody>
      </p:sp>
      <p:sp>
        <p:nvSpPr>
          <p:cNvPr id="5" name="Footer Placeholder 4"/>
          <p:cNvSpPr>
            <a:spLocks noGrp="1"/>
          </p:cNvSpPr>
          <p:nvPr>
            <p:ph type="ftr" sz="quarter" idx="11"/>
          </p:nvPr>
        </p:nvSpPr>
        <p:spPr/>
        <p:txBody>
          <a:bodyPr/>
          <a:lstStyle/>
          <a:p>
            <a:r>
              <a:rPr lang="en-US" smtClean="0"/>
              <a:t>Serena Iovine IIIC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it-IT" smtClean="0"/>
              <a:t>Fare clic per modificare lo stile del titolo</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8C55278B-CC44-4BF4-A8CC-5FCC007EE9A0}" type="datetime1">
              <a:rPr lang="en-US" smtClean="0"/>
              <a:pPr/>
              <a:t>11/28/2020</a:t>
            </a:fld>
            <a:endParaRPr lang="en-US" dirty="0"/>
          </a:p>
        </p:txBody>
      </p:sp>
      <p:sp>
        <p:nvSpPr>
          <p:cNvPr id="5" name="Footer Placeholder 4"/>
          <p:cNvSpPr>
            <a:spLocks noGrp="1"/>
          </p:cNvSpPr>
          <p:nvPr>
            <p:ph type="ftr" sz="quarter" idx="11"/>
          </p:nvPr>
        </p:nvSpPr>
        <p:spPr/>
        <p:txBody>
          <a:bodyPr/>
          <a:lstStyle/>
          <a:p>
            <a:r>
              <a:rPr lang="en-US" smtClean="0"/>
              <a:t>Serena Iovine IIIC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69E8E360-3ED2-464F-BDDD-A10340DE05FB}" type="datetime1">
              <a:rPr lang="en-US" smtClean="0"/>
              <a:pPr/>
              <a:t>11/28/2020</a:t>
            </a:fld>
            <a:endParaRPr lang="en-US" dirty="0"/>
          </a:p>
        </p:txBody>
      </p:sp>
      <p:sp>
        <p:nvSpPr>
          <p:cNvPr id="5" name="Footer Placeholder 4"/>
          <p:cNvSpPr>
            <a:spLocks noGrp="1"/>
          </p:cNvSpPr>
          <p:nvPr>
            <p:ph type="ftr" sz="quarter" idx="11"/>
          </p:nvPr>
        </p:nvSpPr>
        <p:spPr/>
        <p:txBody>
          <a:bodyPr/>
          <a:lstStyle/>
          <a:p>
            <a:r>
              <a:rPr lang="en-US" smtClean="0"/>
              <a:t>Serena Iovine IIIC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5845BBC8-7CC9-4D61-9D1C-7ACAB30FAC8D}" type="datetime1">
              <a:rPr lang="en-US" smtClean="0"/>
              <a:pPr/>
              <a:t>11/28/2020</a:t>
            </a:fld>
            <a:endParaRPr lang="en-US" dirty="0"/>
          </a:p>
        </p:txBody>
      </p:sp>
      <p:sp>
        <p:nvSpPr>
          <p:cNvPr id="5" name="Footer Placeholder 4"/>
          <p:cNvSpPr>
            <a:spLocks noGrp="1"/>
          </p:cNvSpPr>
          <p:nvPr>
            <p:ph type="ftr" sz="quarter" idx="11"/>
          </p:nvPr>
        </p:nvSpPr>
        <p:spPr/>
        <p:txBody>
          <a:bodyPr/>
          <a:lstStyle/>
          <a:p>
            <a:r>
              <a:rPr lang="en-US" smtClean="0"/>
              <a:t>Serena Iovine IIIC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it-IT" smtClean="0"/>
              <a:t>Fare clic per modificare lo stile del titolo</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61B51129-1FBB-451C-A5BB-7AB27E599E4B}" type="datetime1">
              <a:rPr lang="en-US" smtClean="0"/>
              <a:pPr/>
              <a:t>11/28/2020</a:t>
            </a:fld>
            <a:endParaRPr lang="en-US" dirty="0"/>
          </a:p>
        </p:txBody>
      </p:sp>
      <p:sp>
        <p:nvSpPr>
          <p:cNvPr id="6" name="Footer Placeholder 5"/>
          <p:cNvSpPr>
            <a:spLocks noGrp="1"/>
          </p:cNvSpPr>
          <p:nvPr>
            <p:ph type="ftr" sz="quarter" idx="11"/>
          </p:nvPr>
        </p:nvSpPr>
        <p:spPr/>
        <p:txBody>
          <a:bodyPr/>
          <a:lstStyle/>
          <a:p>
            <a:r>
              <a:rPr lang="en-US" smtClean="0"/>
              <a:t>Serena Iovine IIIC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2" name="Content Placeholder 3"/>
          <p:cNvSpPr>
            <a:spLocks noGrp="1"/>
          </p:cNvSpPr>
          <p:nvPr>
            <p:ph sz="quarter" idx="13"/>
          </p:nvPr>
        </p:nvSpPr>
        <p:spPr>
          <a:xfrm>
            <a:off x="685802" y="2861733"/>
            <a:ext cx="5088712" cy="2512852"/>
          </a:xfrm>
        </p:spPr>
        <p:txBody>
          <a:bodyPr ancho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3" name="Content Placeholder 5"/>
          <p:cNvSpPr>
            <a:spLocks noGrp="1"/>
          </p:cNvSpPr>
          <p:nvPr>
            <p:ph sz="quarter" idx="14"/>
          </p:nvPr>
        </p:nvSpPr>
        <p:spPr>
          <a:xfrm>
            <a:off x="5993969" y="2861733"/>
            <a:ext cx="5088713" cy="2512852"/>
          </a:xfrm>
        </p:spPr>
        <p:txBody>
          <a:bodyPr ancho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F90C9666-3683-44B1-A506-BD3BA0091C04}" type="datetime1">
              <a:rPr lang="en-US" smtClean="0"/>
              <a:pPr/>
              <a:t>11/28/2020</a:t>
            </a:fld>
            <a:endParaRPr lang="en-US" dirty="0"/>
          </a:p>
        </p:txBody>
      </p:sp>
      <p:sp>
        <p:nvSpPr>
          <p:cNvPr id="8" name="Footer Placeholder 7"/>
          <p:cNvSpPr>
            <a:spLocks noGrp="1"/>
          </p:cNvSpPr>
          <p:nvPr>
            <p:ph type="ftr" sz="quarter" idx="11"/>
          </p:nvPr>
        </p:nvSpPr>
        <p:spPr/>
        <p:txBody>
          <a:bodyPr/>
          <a:lstStyle/>
          <a:p>
            <a:r>
              <a:rPr lang="en-US" smtClean="0"/>
              <a:t>Serena Iovine IIIC</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7D2DB020-A5B6-4880-81F4-58D823DC194F}" type="datetime1">
              <a:rPr lang="en-US" smtClean="0"/>
              <a:pPr/>
              <a:t>11/28/2020</a:t>
            </a:fld>
            <a:endParaRPr lang="en-US" dirty="0"/>
          </a:p>
        </p:txBody>
      </p:sp>
      <p:sp>
        <p:nvSpPr>
          <p:cNvPr id="4" name="Footer Placeholder 3"/>
          <p:cNvSpPr>
            <a:spLocks noGrp="1"/>
          </p:cNvSpPr>
          <p:nvPr>
            <p:ph type="ftr" sz="quarter" idx="11"/>
          </p:nvPr>
        </p:nvSpPr>
        <p:spPr/>
        <p:txBody>
          <a:bodyPr/>
          <a:lstStyle/>
          <a:p>
            <a:r>
              <a:rPr lang="en-US" smtClean="0"/>
              <a:t>Serena Iovine IIIC</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BC41AB-E03D-46D8-95AE-E89A2F65F815}" type="datetime1">
              <a:rPr lang="en-US" smtClean="0"/>
              <a:pPr/>
              <a:t>11/28/2020</a:t>
            </a:fld>
            <a:endParaRPr lang="en-US" dirty="0"/>
          </a:p>
        </p:txBody>
      </p:sp>
      <p:sp>
        <p:nvSpPr>
          <p:cNvPr id="3" name="Footer Placeholder 2"/>
          <p:cNvSpPr>
            <a:spLocks noGrp="1"/>
          </p:cNvSpPr>
          <p:nvPr>
            <p:ph type="ftr" sz="quarter" idx="11"/>
          </p:nvPr>
        </p:nvSpPr>
        <p:spPr/>
        <p:txBody>
          <a:bodyPr/>
          <a:lstStyle/>
          <a:p>
            <a:r>
              <a:rPr lang="en-US" smtClean="0"/>
              <a:t>Serena Iovine IIIC</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it-IT" smtClean="0"/>
              <a:t>Fare clic per modificare lo stile del titolo</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D1519DE8-171A-40A4-A1E8-08757EAA5B76}" type="datetime1">
              <a:rPr lang="en-US" smtClean="0"/>
              <a:pPr/>
              <a:t>11/28/2020</a:t>
            </a:fld>
            <a:endParaRPr lang="en-US" dirty="0"/>
          </a:p>
        </p:txBody>
      </p:sp>
      <p:sp>
        <p:nvSpPr>
          <p:cNvPr id="6" name="Footer Placeholder 5"/>
          <p:cNvSpPr>
            <a:spLocks noGrp="1"/>
          </p:cNvSpPr>
          <p:nvPr>
            <p:ph type="ftr" sz="quarter" idx="11"/>
          </p:nvPr>
        </p:nvSpPr>
        <p:spPr/>
        <p:txBody>
          <a:bodyPr/>
          <a:lstStyle/>
          <a:p>
            <a:r>
              <a:rPr lang="en-US" smtClean="0"/>
              <a:t>Serena Iovine IIIC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C163C732-7D1F-482E-983B-E5C01C344CA1}" type="datetime1">
              <a:rPr lang="en-US" smtClean="0"/>
              <a:pPr/>
              <a:t>11/28/2020</a:t>
            </a:fld>
            <a:endParaRPr lang="en-US" dirty="0"/>
          </a:p>
        </p:txBody>
      </p:sp>
      <p:sp>
        <p:nvSpPr>
          <p:cNvPr id="6" name="Footer Placeholder 5"/>
          <p:cNvSpPr>
            <a:spLocks noGrp="1"/>
          </p:cNvSpPr>
          <p:nvPr>
            <p:ph type="ftr" sz="quarter" idx="11"/>
          </p:nvPr>
        </p:nvSpPr>
        <p:spPr/>
        <p:txBody>
          <a:bodyPr/>
          <a:lstStyle/>
          <a:p>
            <a:r>
              <a:rPr lang="en-US" smtClean="0"/>
              <a:t>Serena Iovine IIIC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45D80063-FB30-41EB-BD6E-216824063F9C}" type="datetime1">
              <a:rPr lang="en-US" smtClean="0"/>
              <a:pPr/>
              <a:t>11/28/2020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r>
              <a:rPr lang="en-US" smtClean="0"/>
              <a:t>Serena Iovine IIIC</a:t>
            </a:r>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p:txBody>
          <a:bodyPr/>
          <a:lstStyle/>
          <a:p>
            <a:r>
              <a:rPr lang="it-IT" dirty="0" smtClean="0"/>
              <a:t>25 novembre</a:t>
            </a:r>
            <a:endParaRPr lang="it-IT" dirty="0"/>
          </a:p>
        </p:txBody>
      </p:sp>
      <p:pic>
        <p:nvPicPr>
          <p:cNvPr id="1026" name="Picture 2" descr="Giornata mondiale contro la violenza sulle donne: le iniziative a Form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81891">
            <a:off x="470886" y="3682562"/>
            <a:ext cx="2545584" cy="15660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itolo 3"/>
          <p:cNvSpPr>
            <a:spLocks noGrp="1"/>
          </p:cNvSpPr>
          <p:nvPr>
            <p:ph type="ctrTitle"/>
          </p:nvPr>
        </p:nvSpPr>
        <p:spPr/>
        <p:txBody>
          <a:bodyPr>
            <a:normAutofit/>
          </a:bodyPr>
          <a:lstStyle/>
          <a:p>
            <a:r>
              <a:rPr lang="it-IT" sz="6600" dirty="0" smtClean="0"/>
              <a:t>Giornata mondiale contro la violenza sulle donne</a:t>
            </a:r>
            <a:endParaRPr lang="it-IT" sz="6600" dirty="0"/>
          </a:p>
        </p:txBody>
      </p:sp>
      <p:pic>
        <p:nvPicPr>
          <p:cNvPr id="1032" name="Picture 8" descr="1 dicembre: giornata mondiale contro l'AIDS. Rossi: “Insistere su  prevenzione e controlli” | Gruppo PD Emilia-Romag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41826">
            <a:off x="3468415" y="4508380"/>
            <a:ext cx="1439917" cy="15947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egnaposto piè di pagina 4"/>
          <p:cNvSpPr>
            <a:spLocks noGrp="1"/>
          </p:cNvSpPr>
          <p:nvPr>
            <p:ph type="ftr" sz="quarter" idx="11"/>
          </p:nvPr>
        </p:nvSpPr>
        <p:spPr>
          <a:xfrm rot="21420000">
            <a:off x="8323801" y="4501731"/>
            <a:ext cx="1412679" cy="1195538"/>
          </a:xfrm>
        </p:spPr>
        <p:txBody>
          <a:bodyPr/>
          <a:lstStyle/>
          <a:p>
            <a:r>
              <a:rPr lang="en-US" sz="1200" dirty="0" smtClean="0">
                <a:solidFill>
                  <a:schemeClr val="bg1"/>
                </a:solidFill>
                <a:latin typeface="Baskerville Old Face" panose="02020602080505020303" pitchFamily="18" charset="0"/>
              </a:rPr>
              <a:t>Serena </a:t>
            </a:r>
            <a:r>
              <a:rPr lang="en-US" sz="1200" dirty="0" err="1" smtClean="0">
                <a:solidFill>
                  <a:schemeClr val="bg1"/>
                </a:solidFill>
                <a:latin typeface="Baskerville Old Face" panose="02020602080505020303" pitchFamily="18" charset="0"/>
              </a:rPr>
              <a:t>Iovine</a:t>
            </a:r>
            <a:r>
              <a:rPr lang="en-US" sz="1200" dirty="0" smtClean="0">
                <a:solidFill>
                  <a:schemeClr val="bg1"/>
                </a:solidFill>
                <a:latin typeface="Baskerville Old Face" panose="02020602080505020303" pitchFamily="18" charset="0"/>
              </a:rPr>
              <a:t> III C</a:t>
            </a:r>
            <a:endParaRPr lang="en-US" sz="1200" dirty="0">
              <a:solidFill>
                <a:schemeClr val="bg1"/>
              </a:solidFill>
            </a:endParaRPr>
          </a:p>
        </p:txBody>
      </p:sp>
    </p:spTree>
    <p:extLst>
      <p:ext uri="{BB962C8B-B14F-4D97-AF65-F5344CB8AC3E}">
        <p14:creationId xmlns:p14="http://schemas.microsoft.com/office/powerpoint/2010/main" val="2642504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75594" y="170793"/>
            <a:ext cx="10396882" cy="1151965"/>
          </a:xfrm>
        </p:spPr>
        <p:txBody>
          <a:bodyPr/>
          <a:lstStyle/>
          <a:p>
            <a:r>
              <a:rPr lang="it-IT" dirty="0" smtClean="0"/>
              <a:t>Il significato</a:t>
            </a:r>
            <a:endParaRPr lang="it-IT" dirty="0"/>
          </a:p>
        </p:txBody>
      </p:sp>
      <p:sp>
        <p:nvSpPr>
          <p:cNvPr id="3" name="Segnaposto contenuto 2"/>
          <p:cNvSpPr>
            <a:spLocks noGrp="1"/>
          </p:cNvSpPr>
          <p:nvPr>
            <p:ph sz="quarter" idx="13"/>
          </p:nvPr>
        </p:nvSpPr>
        <p:spPr>
          <a:xfrm>
            <a:off x="475594" y="1935892"/>
            <a:ext cx="10394707" cy="3391307"/>
          </a:xfrm>
        </p:spPr>
        <p:txBody>
          <a:bodyPr>
            <a:noAutofit/>
          </a:bodyPr>
          <a:lstStyle/>
          <a:p>
            <a:r>
              <a:rPr lang="it-IT" sz="1000" dirty="0">
                <a:latin typeface="Bahnschrift Condensed" panose="020B0502040204020203" pitchFamily="34" charset="0"/>
              </a:rPr>
              <a:t>Nel 1999 è stata istituita la giornata internazionale per l’eliminazione della violenza contro le donne, sono nati i Centri antiviolenza che purtroppo ancora oggi non riescono a soddisfare le molte richieste che pervengono. Una giornata per riflettere, per cambiare</a:t>
            </a:r>
          </a:p>
          <a:p>
            <a:r>
              <a:rPr lang="it-IT" sz="1000" dirty="0">
                <a:latin typeface="Bahnschrift Condensed" panose="020B0502040204020203" pitchFamily="34" charset="0"/>
              </a:rPr>
              <a:t>Se si è dovuto provvedere e porre attenzione su tematiche quali libertà, uguaglianza, dignità della donna, evidentemente al genere femminile non vengono riconosciuti i diritti che tutti gli esseri umani dovrebbero avere dalla nascita, a prescindere dal genere. Ciò è sfociato nella “Dichiarazione sull'eliminazione della violenza contro le donne" approvata dalle Nazioni Unite ventisette anni fa. Le lotte per la conquista dei diritti delle donne è lunga e complicata, la conquista del voto nel nostro Paese è arrivata solo nel 1946.</a:t>
            </a:r>
          </a:p>
          <a:p>
            <a:r>
              <a:rPr lang="it-IT" sz="1000" dirty="0">
                <a:latin typeface="Bahnschrift Condensed" panose="020B0502040204020203" pitchFamily="34" charset="0"/>
              </a:rPr>
              <a:t>Le cronache, giornalmente, riportano fatti legati a violenze fisiche, sessuali, </a:t>
            </a:r>
            <a:r>
              <a:rPr lang="it-IT" sz="1000" dirty="0" err="1">
                <a:latin typeface="Bahnschrift Condensed" panose="020B0502040204020203" pitchFamily="34" charset="0"/>
              </a:rPr>
              <a:t>stalking</a:t>
            </a:r>
            <a:r>
              <a:rPr lang="it-IT" sz="1000" dirty="0">
                <a:latin typeface="Bahnschrift Condensed" panose="020B0502040204020203" pitchFamily="34" charset="0"/>
              </a:rPr>
              <a:t>, atti persecutori in cui le donne sono vittime.</a:t>
            </a:r>
          </a:p>
          <a:p>
            <a:r>
              <a:rPr lang="it-IT" sz="1000" dirty="0">
                <a:latin typeface="Bahnschrift Condensed" panose="020B0502040204020203" pitchFamily="34" charset="0"/>
              </a:rPr>
              <a:t>L'articolo 1 della Dichiarazione delle Nazioni Unite, recita: </a:t>
            </a:r>
            <a:endParaRPr lang="it-IT" sz="1000" dirty="0" smtClean="0">
              <a:latin typeface="Bahnschrift Condensed" panose="020B0502040204020203" pitchFamily="34" charset="0"/>
            </a:endParaRPr>
          </a:p>
          <a:p>
            <a:pPr marL="0" indent="0">
              <a:buNone/>
            </a:pPr>
            <a:r>
              <a:rPr lang="it-IT" sz="1000" i="1" dirty="0" smtClean="0">
                <a:latin typeface="Bahnschrift Condensed" panose="020B0502040204020203" pitchFamily="34" charset="0"/>
              </a:rPr>
              <a:t>"</a:t>
            </a:r>
            <a:r>
              <a:rPr lang="it-IT" sz="1000" i="1" dirty="0">
                <a:latin typeface="Bahnschrift Condensed" panose="020B0502040204020203" pitchFamily="34" charset="0"/>
              </a:rPr>
              <a:t>Ai fini della presente Dichiarazione l’espressione 'violenza contro le donne' significa ogni atto di violenza fondata sul genere che abbia come risultato, o che possa probabilmente avere come risultato, un danno o una sofferenza fisica, sessuale o psicologica per le donne, incluse le minacce di tali atti, la coercizione o la privazione arbitraria della libertà, che avvenga nella vita pubblica o privata".</a:t>
            </a:r>
          </a:p>
          <a:p>
            <a:r>
              <a:rPr lang="it-IT" sz="1000" dirty="0">
                <a:latin typeface="Bahnschrift Condensed" panose="020B0502040204020203" pitchFamily="34" charset="0"/>
              </a:rPr>
              <a:t> </a:t>
            </a:r>
            <a:r>
              <a:rPr lang="it-IT" sz="1000" dirty="0" smtClean="0">
                <a:latin typeface="Bahnschrift Condensed" panose="020B0502040204020203" pitchFamily="34" charset="0"/>
              </a:rPr>
              <a:t>Dal </a:t>
            </a:r>
            <a:r>
              <a:rPr lang="it-IT" sz="1000" dirty="0">
                <a:latin typeface="Bahnschrift Condensed" panose="020B0502040204020203" pitchFamily="34" charset="0"/>
              </a:rPr>
              <a:t>1999 ogni anno il </a:t>
            </a:r>
            <a:r>
              <a:rPr lang="it-IT" sz="1000" b="1" dirty="0">
                <a:latin typeface="Bahnschrift Condensed" panose="020B0502040204020203" pitchFamily="34" charset="0"/>
              </a:rPr>
              <a:t>25 </a:t>
            </a:r>
            <a:r>
              <a:rPr lang="it-IT" sz="1000" b="1" dirty="0" smtClean="0">
                <a:latin typeface="Bahnschrift Condensed" panose="020B0502040204020203" pitchFamily="34" charset="0"/>
              </a:rPr>
              <a:t>novembre</a:t>
            </a:r>
            <a:r>
              <a:rPr lang="it-IT" sz="1000" dirty="0">
                <a:latin typeface="Bahnschrift Condensed" panose="020B0502040204020203" pitchFamily="34" charset="0"/>
              </a:rPr>
              <a:t> si celebra la Giornata per l'eliminazione della violenza contro le donne</a:t>
            </a:r>
            <a:r>
              <a:rPr lang="it-IT" sz="1600" dirty="0">
                <a:latin typeface="Bahnschrift Condensed" panose="020B0502040204020203" pitchFamily="34" charset="0"/>
              </a:rPr>
              <a:t>. </a:t>
            </a:r>
          </a:p>
        </p:txBody>
      </p:sp>
      <p:sp>
        <p:nvSpPr>
          <p:cNvPr id="4" name="Segnaposto piè di pagina 3"/>
          <p:cNvSpPr>
            <a:spLocks noGrp="1"/>
          </p:cNvSpPr>
          <p:nvPr>
            <p:ph type="ftr" sz="quarter" idx="11"/>
          </p:nvPr>
        </p:nvSpPr>
        <p:spPr>
          <a:xfrm>
            <a:off x="9580158" y="5778355"/>
            <a:ext cx="1426778" cy="498470"/>
          </a:xfrm>
        </p:spPr>
        <p:txBody>
          <a:bodyPr/>
          <a:lstStyle/>
          <a:p>
            <a:r>
              <a:rPr lang="en-US" sz="1200" dirty="0" smtClean="0">
                <a:solidFill>
                  <a:schemeClr val="bg1"/>
                </a:solidFill>
                <a:latin typeface="Baskerville Old Face" panose="02020602080505020303" pitchFamily="18" charset="0"/>
              </a:rPr>
              <a:t>Serena </a:t>
            </a:r>
            <a:r>
              <a:rPr lang="en-US" sz="1200" dirty="0" err="1" smtClean="0">
                <a:solidFill>
                  <a:schemeClr val="bg1"/>
                </a:solidFill>
                <a:latin typeface="Baskerville Old Face" panose="02020602080505020303" pitchFamily="18" charset="0"/>
              </a:rPr>
              <a:t>Iovine</a:t>
            </a:r>
            <a:r>
              <a:rPr lang="en-US" sz="1200" dirty="0" smtClean="0">
                <a:solidFill>
                  <a:schemeClr val="bg1"/>
                </a:solidFill>
                <a:latin typeface="Baskerville Old Face" panose="02020602080505020303" pitchFamily="18" charset="0"/>
              </a:rPr>
              <a:t> III C</a:t>
            </a:r>
            <a:endParaRPr lang="en-US" sz="1200"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782505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146080" y="1813137"/>
            <a:ext cx="9351579" cy="3311189"/>
          </a:xfrm>
        </p:spPr>
        <p:txBody>
          <a:bodyPr>
            <a:normAutofit fontScale="77500" lnSpcReduction="20000"/>
          </a:bodyPr>
          <a:lstStyle/>
          <a:p>
            <a:pPr fontAlgn="base"/>
            <a:r>
              <a:rPr lang="it-IT" sz="1600" dirty="0">
                <a:latin typeface="Bahnschrift Condensed" panose="020B0502040204020203" pitchFamily="34" charset="0"/>
              </a:rPr>
              <a:t>Il 25 di ogni mese è la </a:t>
            </a:r>
            <a:r>
              <a:rPr lang="it-IT" sz="1600" b="1" dirty="0">
                <a:latin typeface="Bahnschrift Condensed" panose="020B0502040204020203" pitchFamily="34" charset="0"/>
              </a:rPr>
              <a:t>Giornata arancione</a:t>
            </a:r>
            <a:r>
              <a:rPr lang="it-IT" sz="1600" dirty="0">
                <a:latin typeface="Bahnschrift Condensed" panose="020B0502040204020203" pitchFamily="34" charset="0"/>
              </a:rPr>
              <a:t> (</a:t>
            </a:r>
            <a:r>
              <a:rPr lang="it-IT" sz="1600" i="1" dirty="0">
                <a:latin typeface="Bahnschrift Condensed" panose="020B0502040204020203" pitchFamily="34" charset="0"/>
              </a:rPr>
              <a:t>Orange </a:t>
            </a:r>
            <a:r>
              <a:rPr lang="it-IT" sz="1600" i="1" dirty="0" err="1" smtClean="0">
                <a:latin typeface="Bahnschrift Condensed" panose="020B0502040204020203" pitchFamily="34" charset="0"/>
              </a:rPr>
              <a:t>Day</a:t>
            </a:r>
            <a:r>
              <a:rPr lang="it-IT" sz="1600" i="1" dirty="0" smtClean="0">
                <a:latin typeface="Bahnschrift Condensed" panose="020B0502040204020203" pitchFamily="34" charset="0"/>
              </a:rPr>
              <a:t> </a:t>
            </a:r>
            <a:r>
              <a:rPr lang="it-IT" sz="1600" dirty="0" smtClean="0">
                <a:latin typeface="Bahnschrift Condensed" panose="020B0502040204020203" pitchFamily="34" charset="0"/>
              </a:rPr>
              <a:t>). </a:t>
            </a:r>
            <a:r>
              <a:rPr lang="it-IT" sz="1600" dirty="0">
                <a:latin typeface="Bahnschrift Condensed" panose="020B0502040204020203" pitchFamily="34" charset="0"/>
              </a:rPr>
              <a:t>Nell'ambito della campagna contro la violenza sulle donne, è stato il segretario generale dell’ONU a proclamare che il 25 di ogni mese fosse un “</a:t>
            </a:r>
            <a:r>
              <a:rPr lang="it-IT" sz="1600" i="1" dirty="0">
                <a:latin typeface="Bahnschrift Condensed" panose="020B0502040204020203" pitchFamily="34" charset="0"/>
              </a:rPr>
              <a:t>Orange </a:t>
            </a:r>
            <a:r>
              <a:rPr lang="it-IT" sz="1600" i="1" dirty="0" err="1">
                <a:latin typeface="Bahnschrift Condensed" panose="020B0502040204020203" pitchFamily="34" charset="0"/>
              </a:rPr>
              <a:t>Day</a:t>
            </a:r>
            <a:r>
              <a:rPr lang="it-IT" sz="1600" i="1" dirty="0">
                <a:latin typeface="Bahnschrift Condensed" panose="020B0502040204020203" pitchFamily="34" charset="0"/>
              </a:rPr>
              <a:t>”</a:t>
            </a:r>
            <a:r>
              <a:rPr lang="it-IT" sz="1600" dirty="0">
                <a:latin typeface="Bahnschrift Condensed" panose="020B0502040204020203" pitchFamily="34" charset="0"/>
              </a:rPr>
              <a:t>, per aumentare la consapevolezza sulla violenza verso donne, ragazze e bambine.</a:t>
            </a:r>
          </a:p>
          <a:p>
            <a:pPr fontAlgn="base"/>
            <a:r>
              <a:rPr lang="it-IT" sz="1600" dirty="0">
                <a:latin typeface="Bahnschrift Condensed" panose="020B0502040204020203" pitchFamily="34" charset="0"/>
              </a:rPr>
              <a:t>La data del </a:t>
            </a:r>
            <a:r>
              <a:rPr lang="it-IT" sz="1600" b="1" dirty="0">
                <a:latin typeface="Bahnschrift Condensed" panose="020B0502040204020203" pitchFamily="34" charset="0"/>
              </a:rPr>
              <a:t>25 novembre</a:t>
            </a:r>
            <a:r>
              <a:rPr lang="it-IT" sz="1600" dirty="0">
                <a:latin typeface="Bahnschrift Condensed" panose="020B0502040204020203" pitchFamily="34" charset="0"/>
              </a:rPr>
              <a:t> è stata scelta in memoria dell'assassinio nel '60 delle </a:t>
            </a:r>
            <a:r>
              <a:rPr lang="it-IT" sz="1600" b="1" dirty="0">
                <a:latin typeface="Bahnschrift Condensed" panose="020B0502040204020203" pitchFamily="34" charset="0"/>
              </a:rPr>
              <a:t>tre sorelle </a:t>
            </a:r>
            <a:r>
              <a:rPr lang="it-IT" sz="1600" b="1" dirty="0" err="1">
                <a:latin typeface="Bahnschrift Condensed" panose="020B0502040204020203" pitchFamily="34" charset="0"/>
              </a:rPr>
              <a:t>Mirabal</a:t>
            </a:r>
            <a:r>
              <a:rPr lang="it-IT" sz="1600" dirty="0">
                <a:latin typeface="Bahnschrift Condensed" panose="020B0502040204020203" pitchFamily="34" charset="0"/>
              </a:rPr>
              <a:t>, considerate donne rivoluzionarie perché tentarono di contrastare il regime del dittatore Rafael </a:t>
            </a:r>
            <a:r>
              <a:rPr lang="it-IT" sz="1600" dirty="0" err="1">
                <a:latin typeface="Bahnschrift Condensed" panose="020B0502040204020203" pitchFamily="34" charset="0"/>
              </a:rPr>
              <a:t>Leónidas</a:t>
            </a:r>
            <a:r>
              <a:rPr lang="it-IT" sz="1600" dirty="0">
                <a:latin typeface="Bahnschrift Condensed" panose="020B0502040204020203" pitchFamily="34" charset="0"/>
              </a:rPr>
              <a:t> Trujillo che per oltre 30 anni sottomette la Repubblica Dominicana. Il 25 novembre 1960 le tre sorelle, mentre si recano in visita ai mariti in prigione, vengono bloccate sulla strada dagli agenti del Servizio di informazione militare. Portate poi in un luogo poco distante </a:t>
            </a:r>
            <a:r>
              <a:rPr lang="it-IT" sz="1600" b="1" dirty="0">
                <a:latin typeface="Bahnschrift Condensed" panose="020B0502040204020203" pitchFamily="34" charset="0"/>
              </a:rPr>
              <a:t>vengono stuprate, massacrate a colpi di bastone e strangolate</a:t>
            </a:r>
            <a:r>
              <a:rPr lang="it-IT" sz="1600" dirty="0">
                <a:latin typeface="Bahnschrift Condensed" panose="020B0502040204020203" pitchFamily="34" charset="0"/>
              </a:rPr>
              <a:t>, per poi essere gettate in un precipizio a bordo della loro auto per simulare un incidente stradale.</a:t>
            </a:r>
          </a:p>
          <a:p>
            <a:pPr fontAlgn="base"/>
            <a:r>
              <a:rPr lang="it-IT" sz="1600" dirty="0">
                <a:latin typeface="Bahnschrift Condensed" panose="020B0502040204020203" pitchFamily="34" charset="0"/>
              </a:rPr>
              <a:t>Così il 25 di ogni mese siamo tutti invitati a </a:t>
            </a:r>
            <a:r>
              <a:rPr lang="it-IT" sz="1600" b="1" dirty="0">
                <a:latin typeface="Bahnschrift Condensed" panose="020B0502040204020203" pitchFamily="34" charset="0"/>
              </a:rPr>
              <a:t>indossare qualcosa di arancione</a:t>
            </a:r>
            <a:r>
              <a:rPr lang="it-IT" sz="1600" dirty="0">
                <a:latin typeface="Bahnschrift Condensed" panose="020B0502040204020203" pitchFamily="34" charset="0"/>
              </a:rPr>
              <a:t>: una sciarpa, un nastro o un foulard. Per non dimenticare.</a:t>
            </a:r>
          </a:p>
          <a:p>
            <a:endParaRPr lang="it-IT" dirty="0">
              <a:latin typeface="Bahnschrift Condensed" panose="020B0502040204020203" pitchFamily="34" charset="0"/>
            </a:endParaRPr>
          </a:p>
        </p:txBody>
      </p:sp>
      <p:sp>
        <p:nvSpPr>
          <p:cNvPr id="4" name="Titolo 3"/>
          <p:cNvSpPr>
            <a:spLocks noGrp="1"/>
          </p:cNvSpPr>
          <p:nvPr>
            <p:ph type="title"/>
          </p:nvPr>
        </p:nvSpPr>
        <p:spPr>
          <a:xfrm>
            <a:off x="856735" y="242929"/>
            <a:ext cx="7102365" cy="1151965"/>
          </a:xfrm>
        </p:spPr>
        <p:txBody>
          <a:bodyPr/>
          <a:lstStyle/>
          <a:p>
            <a:r>
              <a:rPr lang="it-IT" dirty="0" smtClean="0"/>
              <a:t>Perché il 25 novembre?</a:t>
            </a:r>
            <a:endParaRPr lang="it-IT" dirty="0"/>
          </a:p>
        </p:txBody>
      </p:sp>
      <p:pic>
        <p:nvPicPr>
          <p:cNvPr id="2052" name="Picture 4" descr="25 Novembre – Giornata mondiale contro la violenza sulle donne – le  iniziative del territorio – Comune di Chianciano Ter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15013">
            <a:off x="6765965" y="4762261"/>
            <a:ext cx="2696595" cy="12500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25 Novembre (E NON SOLO) 2017 - Giornata internazionale contro la violenza  sulle donne: #LeDONNEsiRISPETTA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30065">
            <a:off x="9476053" y="2527734"/>
            <a:ext cx="2149995" cy="12639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6" name="Picture 8" descr="Orange Day. Il 25 novembre è la Giornata internazionale per l'eliminazione  della violenza contro le donne. Nizza in prima fila - FarodiRo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49990">
            <a:off x="8628604" y="94943"/>
            <a:ext cx="2608645" cy="13447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egnaposto piè di pagina 4"/>
          <p:cNvSpPr>
            <a:spLocks noGrp="1"/>
          </p:cNvSpPr>
          <p:nvPr>
            <p:ph type="ftr" sz="quarter" idx="11"/>
          </p:nvPr>
        </p:nvSpPr>
        <p:spPr>
          <a:xfrm>
            <a:off x="9932926" y="5683761"/>
            <a:ext cx="1822922" cy="484922"/>
          </a:xfrm>
        </p:spPr>
        <p:txBody>
          <a:bodyPr/>
          <a:lstStyle/>
          <a:p>
            <a:r>
              <a:rPr lang="en-US" sz="1200" dirty="0" smtClean="0">
                <a:solidFill>
                  <a:schemeClr val="bg1"/>
                </a:solidFill>
                <a:latin typeface="Baskerville Old Face" panose="02020602080505020303" pitchFamily="18" charset="0"/>
              </a:rPr>
              <a:t>Serena </a:t>
            </a:r>
            <a:r>
              <a:rPr lang="en-US" sz="1200" dirty="0" err="1" smtClean="0">
                <a:solidFill>
                  <a:schemeClr val="bg1"/>
                </a:solidFill>
                <a:latin typeface="Baskerville Old Face" panose="02020602080505020303" pitchFamily="18" charset="0"/>
              </a:rPr>
              <a:t>Iovine</a:t>
            </a:r>
            <a:r>
              <a:rPr lang="en-US" sz="1200" dirty="0" smtClean="0">
                <a:solidFill>
                  <a:schemeClr val="bg1"/>
                </a:solidFill>
                <a:latin typeface="Baskerville Old Face" panose="02020602080505020303" pitchFamily="18" charset="0"/>
              </a:rPr>
              <a:t> III C</a:t>
            </a:r>
            <a:endParaRPr lang="en-US" sz="1200"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2172550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3043" y="139262"/>
            <a:ext cx="3013840" cy="1151965"/>
          </a:xfrm>
        </p:spPr>
        <p:txBody>
          <a:bodyPr/>
          <a:lstStyle/>
          <a:p>
            <a:r>
              <a:rPr lang="it-IT" dirty="0" smtClean="0"/>
              <a:t>I simboli</a:t>
            </a:r>
            <a:endParaRPr lang="it-IT" dirty="0"/>
          </a:p>
        </p:txBody>
      </p:sp>
      <p:sp>
        <p:nvSpPr>
          <p:cNvPr id="3" name="Segnaposto contenuto 2"/>
          <p:cNvSpPr>
            <a:spLocks noGrp="1"/>
          </p:cNvSpPr>
          <p:nvPr>
            <p:ph sz="quarter" idx="13"/>
          </p:nvPr>
        </p:nvSpPr>
        <p:spPr>
          <a:xfrm>
            <a:off x="107731" y="1291227"/>
            <a:ext cx="8552793" cy="3785270"/>
          </a:xfrm>
        </p:spPr>
        <p:txBody>
          <a:bodyPr>
            <a:normAutofit/>
          </a:bodyPr>
          <a:lstStyle/>
          <a:p>
            <a:pPr algn="just"/>
            <a:r>
              <a:rPr lang="it-IT" sz="1400" dirty="0" smtClean="0"/>
              <a:t>Le scarpe rosse: </a:t>
            </a:r>
            <a:r>
              <a:rPr lang="it-IT" sz="1400" dirty="0">
                <a:latin typeface="Bahnschrift Condensed" panose="020B0502040204020203" pitchFamily="34" charset="0"/>
              </a:rPr>
              <a:t>Nel 2009 l’artista messicana </a:t>
            </a:r>
            <a:r>
              <a:rPr lang="it-IT" sz="1400" b="1" dirty="0">
                <a:latin typeface="Bahnschrift Condensed" panose="020B0502040204020203" pitchFamily="34" charset="0"/>
              </a:rPr>
              <a:t>Elina </a:t>
            </a:r>
            <a:r>
              <a:rPr lang="it-IT" sz="1400" b="1" dirty="0" err="1">
                <a:latin typeface="Bahnschrift Condensed" panose="020B0502040204020203" pitchFamily="34" charset="0"/>
              </a:rPr>
              <a:t>Chauvet</a:t>
            </a:r>
            <a:r>
              <a:rPr lang="it-IT" sz="1400" dirty="0">
                <a:latin typeface="Bahnschrift Condensed" panose="020B0502040204020203" pitchFamily="34" charset="0"/>
              </a:rPr>
              <a:t>, ispirata dalla morte della sorella per mano del marito, decide di dare visibilità ai casi di </a:t>
            </a:r>
            <a:r>
              <a:rPr lang="it-IT" sz="1400" dirty="0" err="1">
                <a:latin typeface="Bahnschrift Condensed" panose="020B0502040204020203" pitchFamily="34" charset="0"/>
              </a:rPr>
              <a:t>femminicidio</a:t>
            </a:r>
            <a:r>
              <a:rPr lang="it-IT" sz="1400" dirty="0">
                <a:latin typeface="Bahnschrift Condensed" panose="020B0502040204020203" pitchFamily="34" charset="0"/>
              </a:rPr>
              <a:t> attraverso delle </a:t>
            </a:r>
            <a:r>
              <a:rPr lang="it-IT" sz="1400" b="1" dirty="0">
                <a:latin typeface="Bahnschrift Condensed" panose="020B0502040204020203" pitchFamily="34" charset="0"/>
              </a:rPr>
              <a:t>scarpe rosse</a:t>
            </a:r>
            <a:r>
              <a:rPr lang="it-IT" sz="1400" dirty="0" smtClean="0">
                <a:latin typeface="Bahnschrift Condensed" panose="020B0502040204020203" pitchFamily="34" charset="0"/>
              </a:rPr>
              <a:t>.</a:t>
            </a:r>
            <a:r>
              <a:rPr lang="it-IT" sz="1400" dirty="0"/>
              <a:t> </a:t>
            </a:r>
            <a:r>
              <a:rPr lang="it-IT" sz="1400" dirty="0">
                <a:latin typeface="Bahnschrift Condensed" panose="020B0502040204020203" pitchFamily="34" charset="0"/>
              </a:rPr>
              <a:t>Perché proprio delle scarpe? Perché nella maggior parte dei casi è l’unica cosa che rimane della vittima. Il rosso invece richiama </a:t>
            </a:r>
            <a:r>
              <a:rPr lang="it-IT" sz="1400" b="1" dirty="0">
                <a:latin typeface="Bahnschrift Condensed" panose="020B0502040204020203" pitchFamily="34" charset="0"/>
              </a:rPr>
              <a:t>il colore del sangue</a:t>
            </a:r>
            <a:r>
              <a:rPr lang="it-IT" sz="1400" dirty="0">
                <a:latin typeface="Bahnschrift Condensed" panose="020B0502040204020203" pitchFamily="34" charset="0"/>
              </a:rPr>
              <a:t> versato, e </a:t>
            </a:r>
            <a:r>
              <a:rPr lang="it-IT" sz="1400" b="1" dirty="0">
                <a:latin typeface="Bahnschrift Condensed" panose="020B0502040204020203" pitchFamily="34" charset="0"/>
              </a:rPr>
              <a:t>simboleggia l’amore che si trasforma in odio e </a:t>
            </a:r>
            <a:r>
              <a:rPr lang="it-IT" sz="1400" b="1" dirty="0" smtClean="0">
                <a:latin typeface="Bahnschrift Condensed" panose="020B0502040204020203" pitchFamily="34" charset="0"/>
              </a:rPr>
              <a:t>violenza .</a:t>
            </a:r>
          </a:p>
          <a:p>
            <a:pPr algn="just"/>
            <a:r>
              <a:rPr lang="it-IT" sz="1400" dirty="0" smtClean="0"/>
              <a:t>l’anfora:</a:t>
            </a:r>
            <a:r>
              <a:rPr lang="it-IT" sz="1400" dirty="0" smtClean="0">
                <a:latin typeface="Bahnschrift Condensed" panose="020B0502040204020203" pitchFamily="34" charset="0"/>
              </a:rPr>
              <a:t> </a:t>
            </a:r>
            <a:r>
              <a:rPr lang="it-IT" sz="1400" dirty="0">
                <a:latin typeface="Bahnschrift Condensed" panose="020B0502040204020203" pitchFamily="34" charset="0"/>
              </a:rPr>
              <a:t>è simbolo della</a:t>
            </a:r>
            <a:r>
              <a:rPr lang="it-IT" sz="1400" b="1" i="1" dirty="0">
                <a:latin typeface="Bahnschrift Condensed" panose="020B0502040204020203" pitchFamily="34" charset="0"/>
              </a:rPr>
              <a:t> “Staffetta delle donne contro la violenza sulle donne”</a:t>
            </a:r>
            <a:r>
              <a:rPr lang="it-IT" sz="1400" dirty="0">
                <a:latin typeface="Bahnschrift Condensed" panose="020B0502040204020203" pitchFamily="34" charset="0"/>
              </a:rPr>
              <a:t>. </a:t>
            </a:r>
            <a:r>
              <a:rPr lang="it-IT" sz="1400" dirty="0"/>
              <a:t>,</a:t>
            </a:r>
            <a:r>
              <a:rPr lang="it-IT" sz="1400" dirty="0">
                <a:latin typeface="Bahnschrift Condensed" panose="020B0502040204020203" pitchFamily="34" charset="0"/>
              </a:rPr>
              <a:t> </a:t>
            </a:r>
            <a:r>
              <a:rPr lang="it-IT" sz="1400" b="1" dirty="0">
                <a:latin typeface="Bahnschrift Condensed" panose="020B0502040204020203" pitchFamily="34" charset="0"/>
              </a:rPr>
              <a:t>un’anfora con due manici</a:t>
            </a:r>
            <a:r>
              <a:rPr lang="it-IT" sz="1400" dirty="0">
                <a:latin typeface="Bahnschrift Condensed" panose="020B0502040204020203" pitchFamily="34" charset="0"/>
              </a:rPr>
              <a:t>, così che la potessero portare due donne. Il gesto di "portare insieme" sottolinea </a:t>
            </a:r>
            <a:r>
              <a:rPr lang="it-IT" sz="1400" b="1" dirty="0">
                <a:latin typeface="Bahnschrift Condensed" panose="020B0502040204020203" pitchFamily="34" charset="0"/>
              </a:rPr>
              <a:t>l’importanza della </a:t>
            </a:r>
            <a:r>
              <a:rPr lang="it-IT" sz="1400" b="1" dirty="0" smtClean="0">
                <a:latin typeface="Bahnschrift Condensed" panose="020B0502040204020203" pitchFamily="34" charset="0"/>
              </a:rPr>
              <a:t>solidarietà.</a:t>
            </a:r>
          </a:p>
          <a:p>
            <a:pPr algn="just"/>
            <a:r>
              <a:rPr lang="it-IT" sz="1400" dirty="0"/>
              <a:t> </a:t>
            </a:r>
            <a:r>
              <a:rPr lang="it-IT" sz="1400" dirty="0" smtClean="0"/>
              <a:t>la panchina rossa: </a:t>
            </a:r>
            <a:r>
              <a:rPr lang="it-IT" sz="1400" dirty="0">
                <a:latin typeface="Bahnschrift Condensed" panose="020B0502040204020203" pitchFamily="34" charset="0"/>
              </a:rPr>
              <a:t>Quando rossa è anche una panchina, quella diventa </a:t>
            </a:r>
            <a:r>
              <a:rPr lang="it-IT" sz="1400" b="1" dirty="0">
                <a:latin typeface="Bahnschrift Condensed" panose="020B0502040204020203" pitchFamily="34" charset="0"/>
              </a:rPr>
              <a:t>simbolo del posto occupato da una donna che non c’è più</a:t>
            </a:r>
            <a:r>
              <a:rPr lang="it-IT" sz="1400" dirty="0">
                <a:latin typeface="Bahnschrift Condensed" panose="020B0502040204020203" pitchFamily="34" charset="0"/>
              </a:rPr>
              <a:t>, una donna portata via dall’odio e dalla violenza di un uomo. Sono sempre di più le città in cui si distinguono delle panchine pitturate di rosso</a:t>
            </a:r>
            <a:r>
              <a:rPr lang="it-IT" dirty="0">
                <a:latin typeface="Bahnschrift Condensed" panose="020B0502040204020203" pitchFamily="34" charset="0"/>
              </a:rPr>
              <a:t>. </a:t>
            </a:r>
          </a:p>
        </p:txBody>
      </p:sp>
      <p:pic>
        <p:nvPicPr>
          <p:cNvPr id="3074" name="Picture 2" descr="Arriva a Cappella Maggiore la panchina rossa: sarà testimonianza contro  ogni tipo di violenza sulle don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44171">
            <a:off x="8900413" y="2710469"/>
            <a:ext cx="2691371" cy="15148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il viaggio dell'Anfora per il Lazio | pina nuzzo gli anni ud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1508" y="4665208"/>
            <a:ext cx="1387140" cy="16083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8" name="Picture 6" descr="Simboli contro la violenza sulle donne: non solo le scarpe, anche le  panchine si tingono di rosso | Ohg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77113">
            <a:off x="5006465" y="4923437"/>
            <a:ext cx="1893942" cy="11769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0" name="Picture 8" descr="Simboli contro la violenza sulle donne: non solo le scarpe, anche le  panchine si tingono di rosso | Ohg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33916">
            <a:off x="9017092" y="490907"/>
            <a:ext cx="2502810" cy="16407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egnaposto piè di pagina 3"/>
          <p:cNvSpPr>
            <a:spLocks noGrp="1"/>
          </p:cNvSpPr>
          <p:nvPr>
            <p:ph type="ftr" sz="quarter" idx="11"/>
          </p:nvPr>
        </p:nvSpPr>
        <p:spPr>
          <a:xfrm>
            <a:off x="10058648" y="5809107"/>
            <a:ext cx="1843715" cy="498470"/>
          </a:xfrm>
        </p:spPr>
        <p:txBody>
          <a:bodyPr/>
          <a:lstStyle/>
          <a:p>
            <a:r>
              <a:rPr lang="en-US" sz="1200" dirty="0" smtClean="0">
                <a:solidFill>
                  <a:schemeClr val="bg1"/>
                </a:solidFill>
                <a:latin typeface="Baskerville Old Face" panose="02020602080505020303" pitchFamily="18" charset="0"/>
              </a:rPr>
              <a:t>Serena </a:t>
            </a:r>
            <a:r>
              <a:rPr lang="en-US" sz="1200" dirty="0" err="1" smtClean="0">
                <a:solidFill>
                  <a:schemeClr val="bg1"/>
                </a:solidFill>
                <a:latin typeface="Baskerville Old Face" panose="02020602080505020303" pitchFamily="18" charset="0"/>
              </a:rPr>
              <a:t>Iovine</a:t>
            </a:r>
            <a:r>
              <a:rPr lang="en-US" sz="1200" dirty="0" smtClean="0">
                <a:solidFill>
                  <a:schemeClr val="bg1"/>
                </a:solidFill>
                <a:latin typeface="Baskerville Old Face" panose="02020602080505020303" pitchFamily="18" charset="0"/>
              </a:rPr>
              <a:t> III C</a:t>
            </a:r>
            <a:endParaRPr lang="en-US" sz="1200" dirty="0">
              <a:solidFill>
                <a:schemeClr val="bg1"/>
              </a:solidFill>
              <a:latin typeface="Baskerville Old Face" panose="02020602080505020303" pitchFamily="18" charset="0"/>
            </a:endParaRPr>
          </a:p>
        </p:txBody>
      </p:sp>
    </p:spTree>
    <p:extLst>
      <p:ext uri="{BB962C8B-B14F-4D97-AF65-F5344CB8AC3E}">
        <p14:creationId xmlns:p14="http://schemas.microsoft.com/office/powerpoint/2010/main" val="11865312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TM04033927[[fn=Evento]]</Template>
  <TotalTime>78</TotalTime>
  <Words>162</Words>
  <Application>Microsoft Office PowerPoint</Application>
  <PresentationFormat>Personalizzato</PresentationFormat>
  <Paragraphs>21</Paragraphs>
  <Slides>4</Slides>
  <Notes>0</Notes>
  <HiddenSlides>0</HiddenSlides>
  <MMClips>0</MMClips>
  <ScaleCrop>false</ScaleCrop>
  <HeadingPairs>
    <vt:vector size="4" baseType="variant">
      <vt:variant>
        <vt:lpstr>Tema</vt:lpstr>
      </vt:variant>
      <vt:variant>
        <vt:i4>1</vt:i4>
      </vt:variant>
      <vt:variant>
        <vt:lpstr>Titoli diapositive</vt:lpstr>
      </vt:variant>
      <vt:variant>
        <vt:i4>4</vt:i4>
      </vt:variant>
    </vt:vector>
  </HeadingPairs>
  <TitlesOfParts>
    <vt:vector size="5" baseType="lpstr">
      <vt:lpstr>Evento</vt:lpstr>
      <vt:lpstr>Giornata mondiale contro la violenza sulle donne</vt:lpstr>
      <vt:lpstr>Il significato</vt:lpstr>
      <vt:lpstr>Perché il 25 novembre?</vt:lpstr>
      <vt:lpstr>I simboli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Giornata mondiale contro la violenza sulle donne</dc:title>
  <dc:creator>Samsung</dc:creator>
  <cp:lastModifiedBy>ago</cp:lastModifiedBy>
  <cp:revision>9</cp:revision>
  <dcterms:created xsi:type="dcterms:W3CDTF">2020-11-24T17:04:30Z</dcterms:created>
  <dcterms:modified xsi:type="dcterms:W3CDTF">2020-11-28T15:07:28Z</dcterms:modified>
</cp:coreProperties>
</file>