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9" r:id="rId4"/>
    <p:sldId id="258" r:id="rId5"/>
    <p:sldId id="260"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53" d="100"/>
          <a:sy n="53" d="100"/>
        </p:scale>
        <p:origin x="-1866"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6B1B2-F376-4F09-A327-8803F3159E34}" type="datetimeFigureOut">
              <a:rPr lang="it-IT" smtClean="0"/>
              <a:pPr/>
              <a:t>28/11/2020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A1CF4-8C41-438A-8B11-3C67CA89DB05}" type="slidenum">
              <a:rPr lang="it-IT" smtClean="0"/>
              <a:pPr/>
              <a:t>‹N›</a:t>
            </a:fld>
            <a:endParaRPr lang="it-IT"/>
          </a:p>
        </p:txBody>
      </p:sp>
    </p:spTree>
    <p:extLst>
      <p:ext uri="{BB962C8B-B14F-4D97-AF65-F5344CB8AC3E}">
        <p14:creationId xmlns:p14="http://schemas.microsoft.com/office/powerpoint/2010/main" val="33842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DA1CF4-8C41-438A-8B11-3C67CA89DB05}" type="slidenum">
              <a:rPr lang="it-IT" smtClean="0"/>
              <a:pPr/>
              <a:t>2</a:t>
            </a:fld>
            <a:endParaRPr lang="it-IT"/>
          </a:p>
        </p:txBody>
      </p:sp>
    </p:spTree>
    <p:extLst>
      <p:ext uri="{BB962C8B-B14F-4D97-AF65-F5344CB8AC3E}">
        <p14:creationId xmlns:p14="http://schemas.microsoft.com/office/powerpoint/2010/main" val="200840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9DA1CF4-8C41-438A-8B11-3C67CA89DB05}" type="slidenum">
              <a:rPr lang="it-IT" smtClean="0"/>
              <a:pPr/>
              <a:t>5</a:t>
            </a:fld>
            <a:endParaRPr lang="it-IT"/>
          </a:p>
        </p:txBody>
      </p:sp>
    </p:spTree>
    <p:extLst>
      <p:ext uri="{BB962C8B-B14F-4D97-AF65-F5344CB8AC3E}">
        <p14:creationId xmlns:p14="http://schemas.microsoft.com/office/powerpoint/2010/main" val="267787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215852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397448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267240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85858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104426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365224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79116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106668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55523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3499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2860B5-DA11-4FC0-B941-8A199EA00CE6}" type="datetimeFigureOut">
              <a:rPr lang="it-IT" smtClean="0"/>
              <a:pPr/>
              <a:t>28/11/2020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A35C39C-E5EE-4757-AF43-4D1068FABD21}" type="slidenum">
              <a:rPr lang="it-IT" smtClean="0"/>
              <a:pPr/>
              <a:t>‹N›</a:t>
            </a:fld>
            <a:endParaRPr lang="it-IT"/>
          </a:p>
        </p:txBody>
      </p:sp>
    </p:spTree>
    <p:extLst>
      <p:ext uri="{BB962C8B-B14F-4D97-AF65-F5344CB8AC3E}">
        <p14:creationId xmlns:p14="http://schemas.microsoft.com/office/powerpoint/2010/main" val="304631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860B5-DA11-4FC0-B941-8A199EA00CE6}" type="datetimeFigureOut">
              <a:rPr lang="it-IT" smtClean="0"/>
              <a:pPr/>
              <a:t>28/11/2020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5C39C-E5EE-4757-AF43-4D1068FABD21}" type="slidenum">
              <a:rPr lang="it-IT" smtClean="0"/>
              <a:pPr/>
              <a:t>‹N›</a:t>
            </a:fld>
            <a:endParaRPr lang="it-IT"/>
          </a:p>
        </p:txBody>
      </p:sp>
    </p:spTree>
    <p:extLst>
      <p:ext uri="{BB962C8B-B14F-4D97-AF65-F5344CB8AC3E}">
        <p14:creationId xmlns:p14="http://schemas.microsoft.com/office/powerpoint/2010/main" val="2704996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6.wdp"/><Relationship Id="rId5" Type="http://schemas.openxmlformats.org/officeDocument/2006/relationships/image" Target="../media/image4.jpeg"/><Relationship Id="rId10" Type="http://schemas.openxmlformats.org/officeDocument/2006/relationships/image" Target="../media/image7.png"/><Relationship Id="rId4" Type="http://schemas.microsoft.com/office/2007/relationships/hdphoto" Target="../media/hdphoto3.wdp"/><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direcontrolaviolenza.it/cose-la-violenza-contro-le-donne/amp/" TargetMode="External"/><Relationship Id="rId3" Type="http://schemas.openxmlformats.org/officeDocument/2006/relationships/hyperlink" Target="https://people.unica.it/politichesocietaeterritorio/files/2017/11/VIOLENZA-DI-GENERE.pdf" TargetMode="External"/><Relationship Id="rId7" Type="http://schemas.openxmlformats.org/officeDocument/2006/relationships/hyperlink" Target="https://www.thamaia.org/documentazione/tipi-di-violen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anorama.it/" TargetMode="External"/><Relationship Id="rId5" Type="http://schemas.openxmlformats.org/officeDocument/2006/relationships/hyperlink" Target="https://tg24.sky.it/cronaca/2020/11/25/donna-uccisa-catanzaro" TargetMode="External"/><Relationship Id="rId4" Type="http://schemas.openxmlformats.org/officeDocument/2006/relationships/hyperlink" Target="https://viverepiusani.it/la-violenza-verbale-esempi-e-raccomandazion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83109" y="908720"/>
            <a:ext cx="8355633" cy="1470025"/>
          </a:xfrm>
        </p:spPr>
        <p:txBody>
          <a:bodyPr>
            <a:normAutofit/>
          </a:bodyPr>
          <a:lstStyle/>
          <a:p>
            <a:r>
              <a:rPr lang="it-IT" sz="3600" b="1" dirty="0" smtClean="0">
                <a:solidFill>
                  <a:srgbClr val="FF0000"/>
                </a:solidFill>
              </a:rPr>
              <a:t>GIORNATA INTERNAZIONALE CONTRO LA VIOLENZA SULLE DONNE</a:t>
            </a:r>
            <a:endParaRPr lang="it-IT" sz="3600" b="1" dirty="0">
              <a:solidFill>
                <a:srgbClr val="FF0000"/>
              </a:solidFill>
            </a:endParaRPr>
          </a:p>
        </p:txBody>
      </p:sp>
      <p:sp>
        <p:nvSpPr>
          <p:cNvPr id="5" name="AutoShape 2" descr="blob:https://web.whatsapp.com/cd54b47d-3a4a-4446-a9b0-6f89487557d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blob:https://web.whatsapp.com/cd54b47d-3a4a-4446-a9b0-6f89487557d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699" b="93869" l="36521" r="96083"/>
                    </a14:imgEffect>
                  </a14:imgLayer>
                </a14:imgProps>
              </a:ext>
              <a:ext uri="{28A0092B-C50C-407E-A947-70E740481C1C}">
                <a14:useLocalDpi xmlns:a14="http://schemas.microsoft.com/office/drawing/2010/main" val="0"/>
              </a:ext>
            </a:extLst>
          </a:blip>
          <a:srcRect/>
          <a:stretch>
            <a:fillRect/>
          </a:stretch>
        </p:blipFill>
        <p:spPr bwMode="auto">
          <a:xfrm>
            <a:off x="-1343410" y="-381124"/>
            <a:ext cx="3607569" cy="481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707904" y="6582389"/>
            <a:ext cx="5436096" cy="261610"/>
          </a:xfrm>
          <a:prstGeom prst="rect">
            <a:avLst/>
          </a:prstGeom>
          <a:noFill/>
        </p:spPr>
        <p:txBody>
          <a:bodyPr wrap="square" rtlCol="0">
            <a:spAutoFit/>
          </a:bodyPr>
          <a:lstStyle/>
          <a:p>
            <a:r>
              <a:rPr lang="it-IT" sz="1100" dirty="0" smtClean="0"/>
              <a:t>Rebecca Aversana, Giorgia Costanzo, Giulia Costanzo, Giada Giordano, Claudia Pellegrino 3C</a:t>
            </a:r>
            <a:endParaRPr lang="it-IT" sz="1100" dirty="0"/>
          </a:p>
        </p:txBody>
      </p:sp>
      <p:sp>
        <p:nvSpPr>
          <p:cNvPr id="8" name="CasellaDiTesto 7"/>
          <p:cNvSpPr txBox="1"/>
          <p:nvPr/>
        </p:nvSpPr>
        <p:spPr>
          <a:xfrm>
            <a:off x="5720145" y="312738"/>
            <a:ext cx="3240360" cy="523220"/>
          </a:xfrm>
          <a:prstGeom prst="rect">
            <a:avLst/>
          </a:prstGeom>
          <a:noFill/>
        </p:spPr>
        <p:txBody>
          <a:bodyPr wrap="square" rtlCol="0">
            <a:spAutoFit/>
          </a:bodyPr>
          <a:lstStyle/>
          <a:p>
            <a:r>
              <a:rPr lang="it-IT" sz="2800" b="1" dirty="0" smtClean="0">
                <a:solidFill>
                  <a:srgbClr val="FF0000"/>
                </a:solidFill>
              </a:rPr>
              <a:t>25 NOVEMBRE</a:t>
            </a:r>
            <a:endParaRPr lang="it-IT" sz="2800" b="1" dirty="0">
              <a:solidFill>
                <a:srgbClr val="FF0000"/>
              </a:solidFill>
            </a:endParaRPr>
          </a:p>
        </p:txBody>
      </p:sp>
      <p:sp>
        <p:nvSpPr>
          <p:cNvPr id="9" name="AutoShape 7" descr="blob:https://web.whatsapp.com/38ea9e3b-5b30-4d95-97bb-d2219ef60f7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2" name="Picture 8"/>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188" b="95688" l="3219" r="100000">
                        <a14:foregroundMark x1="13651" y1="24063" x2="14761" y2="34500"/>
                        <a14:foregroundMark x1="12986" y1="24688" x2="12986" y2="18188"/>
                        <a14:foregroundMark x1="13651" y1="18813" x2="19978" y2="18188"/>
                        <a14:foregroundMark x1="21754" y1="19188" x2="19978" y2="27313"/>
                        <a14:foregroundMark x1="20533" y1="28313" x2="25194" y2="35750"/>
                        <a14:foregroundMark x1="14206" y1="34500" x2="14761" y2="36750"/>
                        <a14:foregroundMark x1="17092" y1="37063" x2="24639" y2="36125"/>
                        <a14:foregroundMark x1="79578" y1="40000" x2="86459" y2="37750"/>
                        <a14:foregroundMark x1="86459" y1="38375" x2="92231" y2="56000"/>
                        <a14:foregroundMark x1="97447" y1="67375" x2="97447" y2="67375"/>
                      </a14:backgroundRemoval>
                    </a14:imgEffect>
                  </a14:imgLayer>
                </a14:imgProps>
              </a:ext>
              <a:ext uri="{28A0092B-C50C-407E-A947-70E740481C1C}">
                <a14:useLocalDpi xmlns:a14="http://schemas.microsoft.com/office/drawing/2010/main" val="0"/>
              </a:ext>
            </a:extLst>
          </a:blip>
          <a:srcRect/>
          <a:stretch>
            <a:fillRect/>
          </a:stretch>
        </p:blipFill>
        <p:spPr bwMode="auto">
          <a:xfrm>
            <a:off x="6948264" y="2074041"/>
            <a:ext cx="2395414" cy="425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tangolo 9"/>
          <p:cNvSpPr/>
          <p:nvPr/>
        </p:nvSpPr>
        <p:spPr>
          <a:xfrm>
            <a:off x="296142" y="3645024"/>
            <a:ext cx="7032349" cy="2246769"/>
          </a:xfrm>
          <a:prstGeom prst="rect">
            <a:avLst/>
          </a:prstGeom>
        </p:spPr>
        <p:txBody>
          <a:bodyPr wrap="square">
            <a:spAutoFit/>
          </a:bodyPr>
          <a:lstStyle/>
          <a:p>
            <a:r>
              <a:rPr lang="it-IT" sz="2000" dirty="0" smtClean="0"/>
              <a:t>Si è scelta la data del 25 novembre per ricordare le sorelle </a:t>
            </a:r>
            <a:r>
              <a:rPr lang="it-IT" sz="2000" dirty="0" err="1" smtClean="0"/>
              <a:t>Mirabal</a:t>
            </a:r>
            <a:r>
              <a:rPr lang="it-IT" sz="2000" dirty="0" smtClean="0"/>
              <a:t> (Patria, Minerva e Maria Teresa), assassinate il 25 novembre del 1960 da mandanti del dittatore Trujillo, colui che sottomise la Repubblica Dominicana tenendola nel caos per più di 30 anni in uno dei regimi più sanguinari dell'America Latina. Le sorelle </a:t>
            </a:r>
            <a:r>
              <a:rPr lang="it-IT" sz="2000" dirty="0" err="1" smtClean="0"/>
              <a:t>Mirabal</a:t>
            </a:r>
            <a:r>
              <a:rPr lang="it-IT" sz="2000" dirty="0" smtClean="0"/>
              <a:t> avevano tentato di contrastare il regime di Trujillo e, per questo, furono assassinate.</a:t>
            </a:r>
            <a:endParaRPr lang="it-IT" sz="2000" dirty="0"/>
          </a:p>
        </p:txBody>
      </p:sp>
      <p:sp>
        <p:nvSpPr>
          <p:cNvPr id="12" name="CasellaDiTesto 11"/>
          <p:cNvSpPr txBox="1"/>
          <p:nvPr/>
        </p:nvSpPr>
        <p:spPr>
          <a:xfrm>
            <a:off x="1638997" y="3264374"/>
            <a:ext cx="4464496" cy="369332"/>
          </a:xfrm>
          <a:prstGeom prst="rect">
            <a:avLst/>
          </a:prstGeom>
          <a:noFill/>
        </p:spPr>
        <p:txBody>
          <a:bodyPr wrap="square" rtlCol="0">
            <a:spAutoFit/>
          </a:bodyPr>
          <a:lstStyle/>
          <a:p>
            <a:r>
              <a:rPr lang="it-IT" b="1" dirty="0" smtClean="0">
                <a:solidFill>
                  <a:srgbClr val="FF0000"/>
                </a:solidFill>
              </a:rPr>
              <a:t>PERCHE PROPRIO IL 25 NOVEMBRE?</a:t>
            </a:r>
            <a:endParaRPr lang="it-IT" b="1" dirty="0">
              <a:solidFill>
                <a:srgbClr val="FF0000"/>
              </a:solidFill>
            </a:endParaRPr>
          </a:p>
        </p:txBody>
      </p:sp>
    </p:spTree>
    <p:extLst>
      <p:ext uri="{BB962C8B-B14F-4D97-AF65-F5344CB8AC3E}">
        <p14:creationId xmlns:p14="http://schemas.microsoft.com/office/powerpoint/2010/main" val="2450647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9605" y="404177"/>
            <a:ext cx="8229600" cy="1143000"/>
          </a:xfrm>
        </p:spPr>
        <p:txBody>
          <a:bodyPr/>
          <a:lstStyle/>
          <a:p>
            <a:r>
              <a:rPr lang="it-IT" b="1" dirty="0" smtClean="0"/>
              <a:t>TIPI DI VIOLENZA</a:t>
            </a:r>
            <a:endParaRPr lang="it-IT" b="1" dirty="0"/>
          </a:p>
        </p:txBody>
      </p:sp>
      <p:sp>
        <p:nvSpPr>
          <p:cNvPr id="3" name="Segnaposto contenuto 2"/>
          <p:cNvSpPr>
            <a:spLocks noGrp="1"/>
          </p:cNvSpPr>
          <p:nvPr>
            <p:ph idx="1"/>
          </p:nvPr>
        </p:nvSpPr>
        <p:spPr>
          <a:xfrm>
            <a:off x="467544" y="1268760"/>
            <a:ext cx="8229600" cy="4525963"/>
          </a:xfrm>
        </p:spPr>
        <p:txBody>
          <a:bodyPr>
            <a:normAutofit/>
          </a:bodyPr>
          <a:lstStyle/>
          <a:p>
            <a:pPr marL="0" indent="0" algn="ctr">
              <a:buNone/>
            </a:pPr>
            <a:r>
              <a:rPr lang="it-IT" sz="2000" dirty="0" smtClean="0"/>
              <a:t>La violenza maschile sulle donne assume molteplici forme e modalità, infatti, troviamo :</a:t>
            </a:r>
            <a:endParaRPr lang="it-IT" sz="2000" dirty="0"/>
          </a:p>
        </p:txBody>
      </p:sp>
      <p:sp>
        <p:nvSpPr>
          <p:cNvPr id="4" name="Rettangolo 3"/>
          <p:cNvSpPr/>
          <p:nvPr/>
        </p:nvSpPr>
        <p:spPr>
          <a:xfrm>
            <a:off x="3779912" y="6565996"/>
            <a:ext cx="6012160" cy="261610"/>
          </a:xfrm>
          <a:prstGeom prst="rect">
            <a:avLst/>
          </a:prstGeom>
        </p:spPr>
        <p:txBody>
          <a:bodyPr wrap="square">
            <a:spAutoFit/>
          </a:bodyPr>
          <a:lstStyle/>
          <a:p>
            <a:r>
              <a:rPr lang="it-IT" sz="1100" dirty="0" smtClean="0"/>
              <a:t>Rebecca Aversana, Giorgia Costanzo, Giulia Costanzo, Giada Giordano, Claudia Pellegrino 3C</a:t>
            </a:r>
            <a:endParaRPr lang="it-IT" sz="1100" dirty="0"/>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250" b="73000" l="0" r="100000">
                        <a14:foregroundMark x1="44617" y1="35000" x2="12431" y2="33125"/>
                        <a14:foregroundMark x1="47947" y1="50938" x2="38957" y2="49625"/>
                        <a14:foregroundMark x1="24750" y1="51188" x2="19534" y2="51500"/>
                        <a14:foregroundMark x1="21865" y1="50125" x2="21865" y2="50125"/>
                        <a14:foregroundMark x1="41731" y1="42938" x2="41731" y2="42938"/>
                        <a14:foregroundMark x1="59267" y1="43250" x2="59267" y2="43250"/>
                        <a14:foregroundMark x1="45061" y1="45625" x2="45061" y2="45625"/>
                        <a14:foregroundMark x1="63929" y1="51188" x2="56826" y2="50938"/>
                        <a14:foregroundMark x1="88568" y1="38688" x2="76249" y2="37375"/>
                        <a14:foregroundMark x1="61154" y1="49375" x2="59711" y2="48313"/>
                      </a14:backgroundRemoval>
                    </a14:imgEffect>
                  </a14:imgLayer>
                </a14:imgProps>
              </a:ext>
              <a:ext uri="{28A0092B-C50C-407E-A947-70E740481C1C}">
                <a14:useLocalDpi xmlns:a14="http://schemas.microsoft.com/office/drawing/2010/main" val="0"/>
              </a:ext>
            </a:extLst>
          </a:blip>
          <a:srcRect/>
          <a:stretch>
            <a:fillRect/>
          </a:stretch>
        </p:blipFill>
        <p:spPr bwMode="auto">
          <a:xfrm rot="16200000">
            <a:off x="-94934" y="3406418"/>
            <a:ext cx="2448273" cy="434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253424" y="2176725"/>
            <a:ext cx="1152128" cy="523220"/>
          </a:xfrm>
          <a:prstGeom prst="rect">
            <a:avLst/>
          </a:prstGeom>
          <a:noFill/>
          <a:ln>
            <a:solidFill>
              <a:srgbClr val="FF0000"/>
            </a:solidFill>
          </a:ln>
        </p:spPr>
        <p:txBody>
          <a:bodyPr wrap="square" rtlCol="0">
            <a:spAutoFit/>
          </a:bodyPr>
          <a:lstStyle/>
          <a:p>
            <a:pPr algn="ctr"/>
            <a:r>
              <a:rPr lang="it-IT" sz="1400" b="1" dirty="0" smtClean="0"/>
              <a:t>VIOLENZA SESSUALE</a:t>
            </a:r>
            <a:endParaRPr lang="it-IT" sz="1400" b="1" dirty="0"/>
          </a:p>
        </p:txBody>
      </p:sp>
      <p:sp>
        <p:nvSpPr>
          <p:cNvPr id="7" name="CasellaDiTesto 6"/>
          <p:cNvSpPr txBox="1"/>
          <p:nvPr/>
        </p:nvSpPr>
        <p:spPr>
          <a:xfrm>
            <a:off x="3851920" y="2161142"/>
            <a:ext cx="1368152" cy="523220"/>
          </a:xfrm>
          <a:prstGeom prst="rect">
            <a:avLst/>
          </a:prstGeom>
          <a:noFill/>
          <a:ln>
            <a:solidFill>
              <a:srgbClr val="FF0000"/>
            </a:solidFill>
          </a:ln>
        </p:spPr>
        <p:txBody>
          <a:bodyPr wrap="square" rtlCol="0">
            <a:spAutoFit/>
          </a:bodyPr>
          <a:lstStyle/>
          <a:p>
            <a:pPr algn="ctr"/>
            <a:r>
              <a:rPr lang="it-IT" sz="1400" b="1" dirty="0" smtClean="0"/>
              <a:t>VIOLENZA FISICA</a:t>
            </a:r>
            <a:endParaRPr lang="it-IT" sz="1400" b="1" dirty="0"/>
          </a:p>
        </p:txBody>
      </p:sp>
      <p:sp>
        <p:nvSpPr>
          <p:cNvPr id="8" name="AutoShape 2" descr="blob:https://web.whatsapp.com/49060b31-d03a-47f6-86c6-cd2c10f552c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4806158"/>
            <a:ext cx="1836232" cy="154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2256701" y="2161142"/>
            <a:ext cx="936104" cy="523220"/>
          </a:xfrm>
          <a:prstGeom prst="rect">
            <a:avLst/>
          </a:prstGeom>
          <a:noFill/>
          <a:ln>
            <a:solidFill>
              <a:srgbClr val="FF0000"/>
            </a:solidFill>
          </a:ln>
        </p:spPr>
        <p:txBody>
          <a:bodyPr wrap="square" rtlCol="0">
            <a:spAutoFit/>
          </a:bodyPr>
          <a:lstStyle/>
          <a:p>
            <a:pPr algn="ctr"/>
            <a:r>
              <a:rPr lang="it-IT" sz="1400" b="1" dirty="0" smtClean="0"/>
              <a:t>VIOLENZA VERBALE</a:t>
            </a:r>
            <a:endParaRPr lang="it-IT" sz="1400" b="1" dirty="0"/>
          </a:p>
        </p:txBody>
      </p:sp>
      <p:sp>
        <p:nvSpPr>
          <p:cNvPr id="11" name="AutoShape 5" descr="blob:https://web.whatsapp.com/49060b31-d03a-47f6-86c6-cd2c10f552c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CasellaDiTesto 11"/>
          <p:cNvSpPr txBox="1"/>
          <p:nvPr/>
        </p:nvSpPr>
        <p:spPr>
          <a:xfrm>
            <a:off x="7694360" y="2284446"/>
            <a:ext cx="956080" cy="307777"/>
          </a:xfrm>
          <a:prstGeom prst="rect">
            <a:avLst/>
          </a:prstGeom>
          <a:noFill/>
          <a:ln>
            <a:solidFill>
              <a:srgbClr val="FF0000"/>
            </a:solidFill>
          </a:ln>
        </p:spPr>
        <p:txBody>
          <a:bodyPr wrap="square" rtlCol="0">
            <a:spAutoFit/>
          </a:bodyPr>
          <a:lstStyle/>
          <a:p>
            <a:pPr algn="ctr"/>
            <a:r>
              <a:rPr lang="it-IT" sz="1400" b="1" dirty="0" smtClean="0"/>
              <a:t>STALKING</a:t>
            </a:r>
            <a:endParaRPr lang="it-IT" sz="1400" b="1" dirty="0"/>
          </a:p>
        </p:txBody>
      </p:sp>
      <p:sp>
        <p:nvSpPr>
          <p:cNvPr id="14" name="CasellaDiTesto 13"/>
          <p:cNvSpPr txBox="1"/>
          <p:nvPr/>
        </p:nvSpPr>
        <p:spPr>
          <a:xfrm>
            <a:off x="5868144" y="2167654"/>
            <a:ext cx="1224136" cy="523220"/>
          </a:xfrm>
          <a:prstGeom prst="rect">
            <a:avLst/>
          </a:prstGeom>
          <a:noFill/>
          <a:ln>
            <a:solidFill>
              <a:srgbClr val="FF0000"/>
            </a:solidFill>
          </a:ln>
        </p:spPr>
        <p:txBody>
          <a:bodyPr wrap="square" rtlCol="0">
            <a:spAutoFit/>
          </a:bodyPr>
          <a:lstStyle/>
          <a:p>
            <a:pPr algn="ctr"/>
            <a:r>
              <a:rPr lang="it-IT" sz="1400" b="1" dirty="0" smtClean="0"/>
              <a:t>VIOLENZA PSICOLOGICA</a:t>
            </a:r>
            <a:endParaRPr lang="it-IT" sz="1400" b="1" dirty="0"/>
          </a:p>
        </p:txBody>
      </p:sp>
      <p:pic>
        <p:nvPicPr>
          <p:cNvPr id="2054"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5111" l="10000" r="90000">
                        <a14:backgroundMark x1="47500" y1="45444" x2="48000" y2="51333"/>
                        <a14:backgroundMark x1="51625" y1="43889" x2="51625" y2="43889"/>
                        <a14:backgroundMark x1="50313" y1="51889" x2="50313" y2="51889"/>
                        <a14:backgroundMark x1="50313" y1="51889" x2="50313" y2="51889"/>
                        <a14:backgroundMark x1="52375" y1="50556" x2="52375" y2="50556"/>
                        <a14:backgroundMark x1="45500" y1="31333" x2="45438" y2="32111"/>
                        <a14:backgroundMark x1="45188" y1="32667" x2="45188" y2="33444"/>
                      </a14:backgroundRemoval>
                    </a14:imgEffect>
                  </a14:imgLayer>
                </a14:imgProps>
              </a:ext>
              <a:ext uri="{28A0092B-C50C-407E-A947-70E740481C1C}">
                <a14:useLocalDpi xmlns:a14="http://schemas.microsoft.com/office/drawing/2010/main" val="0"/>
              </a:ext>
            </a:extLst>
          </a:blip>
          <a:srcRect/>
          <a:stretch>
            <a:fillRect/>
          </a:stretch>
        </p:blipFill>
        <p:spPr bwMode="auto">
          <a:xfrm>
            <a:off x="411672" y="3984863"/>
            <a:ext cx="4577528" cy="2711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AutoShape 8" descr="blob:https://web.whatsapp.com/64bd9728-eea5-4d58-addf-ff86e176150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1" descr="blob:https://web.whatsapp.com/e1d9e999-353c-4395-870a-8f5f6759589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6"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58667" y1="53312" x2="58667" y2="53312"/>
                      </a14:backgroundRemoval>
                    </a14:imgEffect>
                  </a14:imgLayer>
                </a14:imgProps>
              </a:ext>
              <a:ext uri="{28A0092B-C50C-407E-A947-70E740481C1C}">
                <a14:useLocalDpi xmlns:a14="http://schemas.microsoft.com/office/drawing/2010/main" val="0"/>
              </a:ext>
            </a:extLst>
          </a:blip>
          <a:srcRect/>
          <a:stretch>
            <a:fillRect/>
          </a:stretch>
        </p:blipFill>
        <p:spPr bwMode="auto">
          <a:xfrm>
            <a:off x="4726782" y="2410195"/>
            <a:ext cx="3506859" cy="609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tangolo 9"/>
          <p:cNvSpPr/>
          <p:nvPr/>
        </p:nvSpPr>
        <p:spPr>
          <a:xfrm>
            <a:off x="5715808" y="2834574"/>
            <a:ext cx="1528808" cy="954107"/>
          </a:xfrm>
          <a:prstGeom prst="rect">
            <a:avLst/>
          </a:prstGeom>
          <a:ln>
            <a:noFill/>
          </a:ln>
        </p:spPr>
        <p:txBody>
          <a:bodyPr wrap="square">
            <a:spAutoFit/>
          </a:bodyPr>
          <a:lstStyle/>
          <a:p>
            <a:pPr algn="ctr"/>
            <a:r>
              <a:rPr lang="it-IT" sz="1400" dirty="0" smtClean="0"/>
              <a:t>racchiude </a:t>
            </a:r>
            <a:r>
              <a:rPr lang="it-IT" sz="1400" dirty="0"/>
              <a:t>ogni forma di abuso che lede l’identità della donna</a:t>
            </a:r>
          </a:p>
        </p:txBody>
      </p:sp>
      <p:sp>
        <p:nvSpPr>
          <p:cNvPr id="13" name="Rettangolo 12"/>
          <p:cNvSpPr/>
          <p:nvPr/>
        </p:nvSpPr>
        <p:spPr>
          <a:xfrm>
            <a:off x="55383" y="2799355"/>
            <a:ext cx="1724383" cy="1169551"/>
          </a:xfrm>
          <a:prstGeom prst="rect">
            <a:avLst/>
          </a:prstGeom>
          <a:ln>
            <a:noFill/>
          </a:ln>
        </p:spPr>
        <p:txBody>
          <a:bodyPr wrap="square">
            <a:spAutoFit/>
          </a:bodyPr>
          <a:lstStyle/>
          <a:p>
            <a:pPr algn="ctr"/>
            <a:r>
              <a:rPr lang="it-IT" sz="1400" dirty="0"/>
              <a:t>c</a:t>
            </a:r>
            <a:r>
              <a:rPr lang="it-IT" sz="1400" dirty="0" smtClean="0"/>
              <a:t>omprende </a:t>
            </a:r>
            <a:r>
              <a:rPr lang="it-IT" sz="1400" dirty="0"/>
              <a:t>l’imposizione di pratiche sessuali </a:t>
            </a:r>
            <a:r>
              <a:rPr lang="it-IT" sz="1400" dirty="0" smtClean="0"/>
              <a:t>o </a:t>
            </a:r>
            <a:r>
              <a:rPr lang="it-IT" sz="1400" dirty="0"/>
              <a:t>di rapporti che facciano male </a:t>
            </a:r>
            <a:r>
              <a:rPr lang="it-IT" sz="1400" dirty="0" smtClean="0"/>
              <a:t>fisicamente.</a:t>
            </a:r>
            <a:endParaRPr lang="it-IT" sz="1400" dirty="0"/>
          </a:p>
        </p:txBody>
      </p:sp>
      <p:sp>
        <p:nvSpPr>
          <p:cNvPr id="17" name="Rettangolo 16"/>
          <p:cNvSpPr/>
          <p:nvPr/>
        </p:nvSpPr>
        <p:spPr>
          <a:xfrm>
            <a:off x="7278446" y="2795551"/>
            <a:ext cx="1974074" cy="1384995"/>
          </a:xfrm>
          <a:prstGeom prst="rect">
            <a:avLst/>
          </a:prstGeom>
        </p:spPr>
        <p:txBody>
          <a:bodyPr wrap="square">
            <a:spAutoFit/>
          </a:bodyPr>
          <a:lstStyle/>
          <a:p>
            <a:pPr algn="ctr"/>
            <a:r>
              <a:rPr lang="it-IT" sz="1400" dirty="0" smtClean="0"/>
              <a:t>insieme </a:t>
            </a:r>
            <a:r>
              <a:rPr lang="it-IT" sz="1400" dirty="0"/>
              <a:t>di comportamenti persecutori </a:t>
            </a:r>
            <a:r>
              <a:rPr lang="it-IT" sz="1400" dirty="0" smtClean="0"/>
              <a:t>come </a:t>
            </a:r>
            <a:r>
              <a:rPr lang="it-IT" sz="1400" dirty="0"/>
              <a:t>minacce, pedinamenti, </a:t>
            </a:r>
            <a:r>
              <a:rPr lang="it-IT" sz="1400" dirty="0" smtClean="0"/>
              <a:t>telefonate o attenzioni indesiderate, </a:t>
            </a:r>
            <a:endParaRPr lang="it-IT" sz="1400" dirty="0"/>
          </a:p>
        </p:txBody>
      </p:sp>
      <p:cxnSp>
        <p:nvCxnSpPr>
          <p:cNvPr id="19" name="Connettore 2 18"/>
          <p:cNvCxnSpPr/>
          <p:nvPr/>
        </p:nvCxnSpPr>
        <p:spPr>
          <a:xfrm flipH="1">
            <a:off x="1187624" y="1844823"/>
            <a:ext cx="2808311" cy="216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a:endCxn id="7" idx="0"/>
          </p:cNvCxnSpPr>
          <p:nvPr/>
        </p:nvCxnSpPr>
        <p:spPr>
          <a:xfrm>
            <a:off x="4535996" y="1865853"/>
            <a:ext cx="0" cy="2952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5234899" y="1893395"/>
            <a:ext cx="2554307" cy="2742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5220072" y="1893395"/>
            <a:ext cx="710611" cy="2677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49" name="Connettore 2 2048"/>
          <p:cNvCxnSpPr/>
          <p:nvPr/>
        </p:nvCxnSpPr>
        <p:spPr>
          <a:xfrm flipH="1">
            <a:off x="3192805" y="1844823"/>
            <a:ext cx="803130" cy="4030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67" name="Rettangolo 2066"/>
          <p:cNvSpPr/>
          <p:nvPr/>
        </p:nvSpPr>
        <p:spPr>
          <a:xfrm>
            <a:off x="1858290" y="2726851"/>
            <a:ext cx="1737109" cy="1169551"/>
          </a:xfrm>
          <a:prstGeom prst="rect">
            <a:avLst/>
          </a:prstGeom>
        </p:spPr>
        <p:txBody>
          <a:bodyPr wrap="square">
            <a:spAutoFit/>
          </a:bodyPr>
          <a:lstStyle/>
          <a:p>
            <a:pPr algn="ctr"/>
            <a:r>
              <a:rPr lang="it-IT" sz="1400" dirty="0"/>
              <a:t>si intende un abuso del linguaggio allo scopo di ledere la dignità e la sicurezza di qualcuno</a:t>
            </a:r>
          </a:p>
        </p:txBody>
      </p:sp>
      <p:sp>
        <p:nvSpPr>
          <p:cNvPr id="2070" name="Rettangolo 2069"/>
          <p:cNvSpPr/>
          <p:nvPr/>
        </p:nvSpPr>
        <p:spPr>
          <a:xfrm>
            <a:off x="3537040" y="2856149"/>
            <a:ext cx="2079104" cy="954107"/>
          </a:xfrm>
          <a:prstGeom prst="rect">
            <a:avLst/>
          </a:prstGeom>
        </p:spPr>
        <p:txBody>
          <a:bodyPr wrap="square">
            <a:spAutoFit/>
          </a:bodyPr>
          <a:lstStyle/>
          <a:p>
            <a:pPr algn="ctr"/>
            <a:r>
              <a:rPr lang="it-IT" sz="1400" dirty="0"/>
              <a:t>si intende un abuso del linguaggio allo scopo di ledere la dignità e la sicurezza di qualcuno</a:t>
            </a:r>
          </a:p>
        </p:txBody>
      </p:sp>
      <p:pic>
        <p:nvPicPr>
          <p:cNvPr id="1028"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6938" b="65063" l="9878" r="89567">
                        <a14:foregroundMark x1="22863" y1="59500" x2="22863" y2="59500"/>
                        <a14:foregroundMark x1="50610" y1="36500" x2="25749" y2="41000"/>
                        <a14:foregroundMark x1="25749" y1="43250" x2="9878" y2="57813"/>
                        <a14:foregroundMark x1="74473" y1="60000" x2="11876" y2="65063"/>
                        <a14:foregroundMark x1="36737" y1="44375" x2="36737" y2="44375"/>
                        <a14:foregroundMark x1="32852" y1="54250" x2="32852" y2="54250"/>
                        <a14:foregroundMark x1="30189" y1="52625" x2="46615" y2="53000"/>
                        <a14:foregroundMark x1="33185" y1="43813" x2="32963" y2="48375"/>
                        <a14:foregroundMark x1="35405" y1="46813" x2="35405" y2="46813"/>
                        <a14:foregroundMark x1="34961" y1="46938" x2="34961" y2="45938"/>
                        <a14:foregroundMark x1="23751" y1="56375" x2="27081" y2="58750"/>
                        <a14:foregroundMark x1="58269" y1="54625" x2="68368" y2="52000"/>
                        <a14:foregroundMark x1="42730" y1="58062" x2="42730" y2="59562"/>
                        <a14:foregroundMark x1="81465" y1="45250" x2="84351" y2="42500"/>
                        <a14:foregroundMark x1="66593" y1="36938" x2="65927" y2="36125"/>
                      </a14:backgroundRemoval>
                    </a14:imgEffect>
                  </a14:imgLayer>
                </a14:imgProps>
              </a:ext>
              <a:ext uri="{28A0092B-C50C-407E-A947-70E740481C1C}">
                <a14:useLocalDpi xmlns:a14="http://schemas.microsoft.com/office/drawing/2010/main" val="0"/>
              </a:ext>
            </a:extLst>
          </a:blip>
          <a:srcRect/>
          <a:stretch>
            <a:fillRect/>
          </a:stretch>
        </p:blipFill>
        <p:spPr bwMode="auto">
          <a:xfrm>
            <a:off x="6993396" y="3593492"/>
            <a:ext cx="2358008" cy="418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414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9"/>
                                        </p:tgtEl>
                                        <p:attrNameLst>
                                          <p:attrName>style.visibility</p:attrName>
                                        </p:attrNameLst>
                                      </p:cBhvr>
                                      <p:to>
                                        <p:strVal val="visible"/>
                                      </p:to>
                                    </p:set>
                                    <p:animEffect transition="in" filter="fade">
                                      <p:cBhvr>
                                        <p:cTn id="37" dur="500"/>
                                        <p:tgtEl>
                                          <p:spTgt spid="20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67"/>
                                        </p:tgtEl>
                                        <p:attrNameLst>
                                          <p:attrName>style.visibility</p:attrName>
                                        </p:attrNameLst>
                                      </p:cBhvr>
                                      <p:to>
                                        <p:strVal val="visible"/>
                                      </p:to>
                                    </p:set>
                                    <p:animEffect transition="in" filter="fade">
                                      <p:cBhvr>
                                        <p:cTn id="47" dur="500"/>
                                        <p:tgtEl>
                                          <p:spTgt spid="206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fade">
                                      <p:cBhvr>
                                        <p:cTn id="52" dur="500"/>
                                        <p:tgtEl>
                                          <p:spTgt spid="20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70"/>
                                        </p:tgtEl>
                                        <p:attrNameLst>
                                          <p:attrName>style.visibility</p:attrName>
                                        </p:attrNameLst>
                                      </p:cBhvr>
                                      <p:to>
                                        <p:strVal val="visible"/>
                                      </p:to>
                                    </p:set>
                                    <p:animEffect transition="in" filter="fade">
                                      <p:cBhvr>
                                        <p:cTn id="67" dur="500"/>
                                        <p:tgtEl>
                                          <p:spTgt spid="20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51"/>
                                        </p:tgtEl>
                                        <p:attrNameLst>
                                          <p:attrName>style.visibility</p:attrName>
                                        </p:attrNameLst>
                                      </p:cBhvr>
                                      <p:to>
                                        <p:strVal val="visible"/>
                                      </p:to>
                                    </p:set>
                                    <p:animEffect transition="in" filter="fade">
                                      <p:cBhvr>
                                        <p:cTn id="72" dur="500"/>
                                        <p:tgtEl>
                                          <p:spTgt spid="205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26"/>
                                        </p:tgtEl>
                                        <p:attrNameLst>
                                          <p:attrName>style.visibility</p:attrName>
                                        </p:attrNameLst>
                                      </p:cBhvr>
                                      <p:to>
                                        <p:strVal val="visible"/>
                                      </p:to>
                                    </p:set>
                                    <p:animEffect transition="in" filter="fade">
                                      <p:cBhvr>
                                        <p:cTn id="92" dur="500"/>
                                        <p:tgtEl>
                                          <p:spTgt spid="10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500"/>
                                        <p:tgtEl>
                                          <p:spTgt spid="1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fade">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28"/>
                                        </p:tgtEl>
                                        <p:attrNameLst>
                                          <p:attrName>style.visibility</p:attrName>
                                        </p:attrNameLst>
                                      </p:cBhvr>
                                      <p:to>
                                        <p:strVal val="visible"/>
                                      </p:to>
                                    </p:set>
                                    <p:animEffect transition="in" filter="fade">
                                      <p:cBhvr>
                                        <p:cTn id="1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animBg="1"/>
      <p:bldP spid="9" grpId="0" animBg="1"/>
      <p:bldP spid="12" grpId="0" animBg="1"/>
      <p:bldP spid="14" grpId="0" animBg="1"/>
      <p:bldP spid="10" grpId="0"/>
      <p:bldP spid="13" grpId="0"/>
      <p:bldP spid="17" grpId="0"/>
      <p:bldP spid="2067" grpId="0"/>
      <p:bldP spid="20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COME CHIEDERE AIUTO</a:t>
            </a:r>
            <a:endParaRPr lang="it-IT" b="1" dirty="0"/>
          </a:p>
        </p:txBody>
      </p:sp>
      <p:sp>
        <p:nvSpPr>
          <p:cNvPr id="3" name="Segnaposto contenuto 2"/>
          <p:cNvSpPr>
            <a:spLocks noGrp="1"/>
          </p:cNvSpPr>
          <p:nvPr>
            <p:ph idx="1"/>
          </p:nvPr>
        </p:nvSpPr>
        <p:spPr>
          <a:xfrm>
            <a:off x="457200" y="1340768"/>
            <a:ext cx="8291264" cy="5184576"/>
          </a:xfrm>
        </p:spPr>
        <p:txBody>
          <a:bodyPr>
            <a:normAutofit/>
          </a:bodyPr>
          <a:lstStyle/>
          <a:p>
            <a:pPr marL="0" indent="0" algn="just">
              <a:buNone/>
            </a:pPr>
            <a:r>
              <a:rPr lang="it-IT" sz="2000" dirty="0" smtClean="0"/>
              <a:t>Se una donna soffre di violenza da parte del suo partner </a:t>
            </a:r>
            <a:r>
              <a:rPr lang="it-IT" sz="2000" dirty="0" err="1" smtClean="0"/>
              <a:t>puo’</a:t>
            </a:r>
            <a:r>
              <a:rPr lang="it-IT" sz="2000" dirty="0" smtClean="0"/>
              <a:t>:</a:t>
            </a:r>
          </a:p>
          <a:p>
            <a:pPr algn="just"/>
            <a:r>
              <a:rPr lang="it-IT" sz="2000" b="1" dirty="0" smtClean="0"/>
              <a:t>recarsi in centri di antiviolenza come:</a:t>
            </a:r>
          </a:p>
          <a:p>
            <a:pPr algn="just"/>
            <a:endParaRPr lang="it-IT" sz="2000" b="1" dirty="0">
              <a:solidFill>
                <a:srgbClr val="FF0000"/>
              </a:solidFill>
            </a:endParaRPr>
          </a:p>
          <a:p>
            <a:pPr marL="0" indent="0" algn="just">
              <a:buNone/>
            </a:pPr>
            <a:endParaRPr lang="it-IT" sz="2000" b="1" dirty="0" smtClean="0">
              <a:solidFill>
                <a:srgbClr val="FF0000"/>
              </a:solidFill>
            </a:endParaRPr>
          </a:p>
          <a:p>
            <a:pPr marL="0" indent="0" algn="just">
              <a:buNone/>
            </a:pPr>
            <a:endParaRPr lang="it-IT" sz="2000" dirty="0" smtClean="0"/>
          </a:p>
          <a:p>
            <a:pPr marL="0" indent="0" algn="just">
              <a:buNone/>
            </a:pPr>
            <a:endParaRPr lang="it-IT" sz="2000" b="1" dirty="0" smtClean="0"/>
          </a:p>
          <a:p>
            <a:pPr marL="0" indent="0" algn="just">
              <a:buNone/>
            </a:pPr>
            <a:endParaRPr lang="it-IT" sz="2000" b="1" dirty="0"/>
          </a:p>
        </p:txBody>
      </p:sp>
      <p:sp>
        <p:nvSpPr>
          <p:cNvPr id="4" name="Rettangolo 3"/>
          <p:cNvSpPr/>
          <p:nvPr/>
        </p:nvSpPr>
        <p:spPr>
          <a:xfrm>
            <a:off x="3779912" y="6574005"/>
            <a:ext cx="5847776" cy="261610"/>
          </a:xfrm>
          <a:prstGeom prst="rect">
            <a:avLst/>
          </a:prstGeom>
        </p:spPr>
        <p:txBody>
          <a:bodyPr wrap="square">
            <a:spAutoFit/>
          </a:bodyPr>
          <a:lstStyle/>
          <a:p>
            <a:r>
              <a:rPr lang="it-IT" sz="1100" dirty="0" smtClean="0"/>
              <a:t>Rebecca Aversana, Giorgia Costanzo, Giulia Costanzo, Giada Giordano, Claudia Pellegrino 3C</a:t>
            </a:r>
            <a:endParaRPr lang="it-IT" sz="1100" dirty="0"/>
          </a:p>
        </p:txBody>
      </p:sp>
      <p:pic>
        <p:nvPicPr>
          <p:cNvPr id="1028" name="Picture 4" descr="Logo D.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892" y="2630956"/>
            <a:ext cx="2999927" cy="120094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492896"/>
            <a:ext cx="1621956" cy="170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611560" y="3831903"/>
            <a:ext cx="5112568" cy="2246769"/>
          </a:xfrm>
          <a:prstGeom prst="rect">
            <a:avLst/>
          </a:prstGeom>
          <a:noFill/>
        </p:spPr>
        <p:txBody>
          <a:bodyPr wrap="square" rtlCol="0">
            <a:spAutoFit/>
          </a:bodyPr>
          <a:lstStyle/>
          <a:p>
            <a:pPr algn="just"/>
            <a:endParaRPr lang="it-IT" sz="2000" dirty="0"/>
          </a:p>
          <a:p>
            <a:pPr algn="just"/>
            <a:endParaRPr lang="it-IT" sz="2000" b="1" dirty="0"/>
          </a:p>
          <a:p>
            <a:pPr marL="342900" indent="-342900" algn="just">
              <a:buFont typeface="Arial" panose="020B0604020202020204" pitchFamily="34" charset="0"/>
              <a:buChar char="•"/>
            </a:pPr>
            <a:r>
              <a:rPr lang="it-IT" sz="2000" b="1" dirty="0"/>
              <a:t>contattare i numeri:</a:t>
            </a:r>
          </a:p>
          <a:p>
            <a:pPr algn="just"/>
            <a:r>
              <a:rPr lang="it-IT" sz="2000" dirty="0"/>
              <a:t>-    dei carabinieri, </a:t>
            </a:r>
            <a:r>
              <a:rPr lang="it-IT" sz="2000" b="1" dirty="0"/>
              <a:t>112</a:t>
            </a:r>
          </a:p>
          <a:p>
            <a:pPr algn="just">
              <a:buFontTx/>
              <a:buChar char="-"/>
            </a:pPr>
            <a:r>
              <a:rPr lang="it-IT" sz="2000" dirty="0" smtClean="0"/>
              <a:t>    della </a:t>
            </a:r>
            <a:r>
              <a:rPr lang="it-IT" sz="2000" dirty="0"/>
              <a:t>polizia di stato, </a:t>
            </a:r>
            <a:r>
              <a:rPr lang="it-IT" sz="2000" b="1" dirty="0"/>
              <a:t>113</a:t>
            </a:r>
          </a:p>
          <a:p>
            <a:pPr algn="just">
              <a:buFontTx/>
              <a:buChar char="-"/>
            </a:pPr>
            <a:r>
              <a:rPr lang="it-IT" sz="2000" dirty="0" smtClean="0"/>
              <a:t>    dell’emergenza </a:t>
            </a:r>
            <a:r>
              <a:rPr lang="it-IT" sz="2000" dirty="0"/>
              <a:t>sanitaria, </a:t>
            </a:r>
            <a:r>
              <a:rPr lang="it-IT" sz="2000" b="1" dirty="0"/>
              <a:t>118</a:t>
            </a:r>
          </a:p>
          <a:p>
            <a:pPr algn="just">
              <a:buFontTx/>
              <a:buChar char="-"/>
            </a:pPr>
            <a:r>
              <a:rPr lang="it-IT" sz="2000" dirty="0" smtClean="0"/>
              <a:t>    dell’antiviolenza </a:t>
            </a:r>
            <a:r>
              <a:rPr lang="it-IT" sz="2000" dirty="0"/>
              <a:t>sulle donne, </a:t>
            </a:r>
            <a:r>
              <a:rPr lang="it-IT" sz="2000" b="1" dirty="0"/>
              <a:t>1522</a:t>
            </a:r>
          </a:p>
        </p:txBody>
      </p:sp>
    </p:spTree>
    <p:extLst>
      <p:ext uri="{BB962C8B-B14F-4D97-AF65-F5344CB8AC3E}">
        <p14:creationId xmlns:p14="http://schemas.microsoft.com/office/powerpoint/2010/main" val="1492977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STORIE DI FEMMINICIDI</a:t>
            </a:r>
            <a:r>
              <a:rPr lang="it-IT" dirty="0" smtClean="0"/>
              <a:t> </a:t>
            </a:r>
            <a:endParaRPr lang="it-IT" dirty="0"/>
          </a:p>
        </p:txBody>
      </p:sp>
      <p:sp>
        <p:nvSpPr>
          <p:cNvPr id="3" name="Segnaposto contenuto 2"/>
          <p:cNvSpPr>
            <a:spLocks noGrp="1"/>
          </p:cNvSpPr>
          <p:nvPr>
            <p:ph idx="1"/>
          </p:nvPr>
        </p:nvSpPr>
        <p:spPr>
          <a:xfrm>
            <a:off x="162471" y="1484784"/>
            <a:ext cx="5266928" cy="2592287"/>
          </a:xfrm>
          <a:noFill/>
          <a:ln>
            <a:solidFill>
              <a:srgbClr val="FF0000"/>
            </a:solidFill>
          </a:ln>
        </p:spPr>
        <p:txBody>
          <a:bodyPr>
            <a:noAutofit/>
          </a:bodyPr>
          <a:lstStyle/>
          <a:p>
            <a:pPr marL="0" indent="0">
              <a:buNone/>
            </a:pPr>
            <a:r>
              <a:rPr lang="it-IT" sz="1800" dirty="0" err="1" smtClean="0"/>
              <a:t>ll</a:t>
            </a:r>
            <a:r>
              <a:rPr lang="it-IT" sz="1800" dirty="0" smtClean="0"/>
              <a:t> </a:t>
            </a:r>
            <a:r>
              <a:rPr lang="it-IT" sz="1800" dirty="0"/>
              <a:t>cadavere di una donna di 51 anni è stato trovato </a:t>
            </a:r>
            <a:r>
              <a:rPr lang="it-IT" sz="1800" dirty="0" smtClean="0"/>
              <a:t>fra </a:t>
            </a:r>
            <a:r>
              <a:rPr lang="it-IT" sz="1800" dirty="0"/>
              <a:t>gli scogli </a:t>
            </a:r>
            <a:r>
              <a:rPr lang="it-IT" sz="1800" dirty="0" smtClean="0"/>
              <a:t>e </a:t>
            </a:r>
            <a:r>
              <a:rPr lang="it-IT" sz="1800" dirty="0"/>
              <a:t>presentava ferite provocate da numerosi fendenti, inferte dall’assassino utilizzando verosimilmente un coltello dalla lunga lama. La donna si chiamava Loredana </a:t>
            </a:r>
            <a:r>
              <a:rPr lang="it-IT" sz="1800" dirty="0" err="1"/>
              <a:t>Scalise</a:t>
            </a:r>
            <a:r>
              <a:rPr lang="it-IT" sz="1800" dirty="0"/>
              <a:t>, aveva 52 anni </a:t>
            </a:r>
            <a:r>
              <a:rPr lang="it-IT" sz="1800" dirty="0" smtClean="0"/>
              <a:t>I </a:t>
            </a:r>
            <a:r>
              <a:rPr lang="it-IT" sz="1800" dirty="0"/>
              <a:t>carabinieri avrebbero già fermato un uomo. Si tratta di un 36enne sposato e residente nella </a:t>
            </a:r>
            <a:r>
              <a:rPr lang="it-IT" sz="1800" dirty="0" smtClean="0"/>
              <a:t>zona, che </a:t>
            </a:r>
            <a:r>
              <a:rPr lang="it-IT" sz="1800" dirty="0"/>
              <a:t>avrebbe avuto una relazione con la donna. La donna sarebbe stata accoltellata più volte.</a:t>
            </a:r>
          </a:p>
        </p:txBody>
      </p:sp>
      <p:sp>
        <p:nvSpPr>
          <p:cNvPr id="4" name="AutoShape 2" descr="blob:https://web.whatsapp.com/789f33a7-9325-45a4-82af-d29265fd35c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66069" y="-724989"/>
            <a:ext cx="4257563" cy="756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55573" y="4149080"/>
            <a:ext cx="5208513" cy="2308324"/>
          </a:xfrm>
          <a:prstGeom prst="rect">
            <a:avLst/>
          </a:prstGeom>
          <a:noFill/>
          <a:ln>
            <a:solidFill>
              <a:schemeClr val="tx1"/>
            </a:solidFill>
          </a:ln>
        </p:spPr>
        <p:txBody>
          <a:bodyPr wrap="square">
            <a:spAutoFit/>
          </a:bodyPr>
          <a:lstStyle/>
          <a:p>
            <a:r>
              <a:rPr lang="it-IT" dirty="0" smtClean="0"/>
              <a:t>Un uomo ha ucciso la  fidanzata, poi ha vagato tutta la notte con il corpo </a:t>
            </a:r>
            <a:r>
              <a:rPr lang="it-IT" dirty="0"/>
              <a:t> </a:t>
            </a:r>
            <a:r>
              <a:rPr lang="it-IT" dirty="0" smtClean="0"/>
              <a:t>della donna  Nadia  sul sedile del passeggero.  Appena ha iniziato ad albeggiare, si è presentato al comando della polizia stradale di Palmanova, in provincia di Udine, per costituirsi: il cadavere era sempre al suo fianco. Lui non ha saputo spiegarne i motivi. Si è costituito e basta. Una morte assurda, una vita spezzata. Un altro sorriso cancellato.</a:t>
            </a:r>
            <a:endParaRPr lang="it-IT" dirty="0"/>
          </a:p>
        </p:txBody>
      </p:sp>
      <p:sp>
        <p:nvSpPr>
          <p:cNvPr id="6" name="Rettangolo 5"/>
          <p:cNvSpPr/>
          <p:nvPr/>
        </p:nvSpPr>
        <p:spPr>
          <a:xfrm>
            <a:off x="3779912" y="6574005"/>
            <a:ext cx="5847776" cy="261610"/>
          </a:xfrm>
          <a:prstGeom prst="rect">
            <a:avLst/>
          </a:prstGeom>
        </p:spPr>
        <p:txBody>
          <a:bodyPr wrap="square">
            <a:spAutoFit/>
          </a:bodyPr>
          <a:lstStyle/>
          <a:p>
            <a:r>
              <a:rPr lang="it-IT" sz="1100" dirty="0" smtClean="0"/>
              <a:t>Rebecca Aversana, Giorgia Costanzo, Giulia Costanzo, Giada Giordano, Claudia Pellegrino 3C</a:t>
            </a:r>
            <a:endParaRPr lang="it-IT" sz="1100" dirty="0"/>
          </a:p>
        </p:txBody>
      </p:sp>
    </p:spTree>
    <p:extLst>
      <p:ext uri="{BB962C8B-B14F-4D97-AF65-F5344CB8AC3E}">
        <p14:creationId xmlns:p14="http://schemas.microsoft.com/office/powerpoint/2010/main" val="3474388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548680"/>
            <a:ext cx="3384376" cy="922114"/>
          </a:xfrm>
        </p:spPr>
        <p:txBody>
          <a:bodyPr>
            <a:normAutofit/>
          </a:bodyPr>
          <a:lstStyle/>
          <a:p>
            <a:r>
              <a:rPr lang="it-IT" sz="2000" dirty="0" smtClean="0">
                <a:solidFill>
                  <a:srgbClr val="FF0000"/>
                </a:solidFill>
              </a:rPr>
              <a:t>INFORMAZIONI TRATTE DA:</a:t>
            </a:r>
            <a:endParaRPr lang="it-IT" sz="2000" dirty="0">
              <a:solidFill>
                <a:srgbClr val="FF0000"/>
              </a:solidFill>
            </a:endParaRPr>
          </a:p>
        </p:txBody>
      </p:sp>
      <p:sp>
        <p:nvSpPr>
          <p:cNvPr id="3" name="Segnaposto contenuto 2"/>
          <p:cNvSpPr>
            <a:spLocks noGrp="1"/>
          </p:cNvSpPr>
          <p:nvPr>
            <p:ph idx="1"/>
          </p:nvPr>
        </p:nvSpPr>
        <p:spPr>
          <a:xfrm>
            <a:off x="395536" y="1412776"/>
            <a:ext cx="8229600" cy="4525963"/>
          </a:xfrm>
        </p:spPr>
        <p:txBody>
          <a:bodyPr/>
          <a:lstStyle/>
          <a:p>
            <a:pPr marL="0" indent="0">
              <a:buNone/>
            </a:pPr>
            <a:r>
              <a:rPr lang="it-IT" sz="1600" dirty="0" smtClean="0">
                <a:hlinkClick r:id="rId3"/>
              </a:rPr>
              <a:t>https</a:t>
            </a:r>
            <a:r>
              <a:rPr lang="it-IT" sz="1600" dirty="0">
                <a:hlinkClick r:id="rId3"/>
              </a:rPr>
              <a:t>://</a:t>
            </a:r>
            <a:r>
              <a:rPr lang="it-IT" sz="1600" dirty="0" smtClean="0">
                <a:hlinkClick r:id="rId3"/>
              </a:rPr>
              <a:t>people.unica.it/politichesocietaeterritorio/files/2017/11/VIOLENZA-DI-GENERE.pdf</a:t>
            </a:r>
            <a:endParaRPr lang="it-IT" sz="1600" dirty="0" smtClean="0"/>
          </a:p>
          <a:p>
            <a:pPr marL="0" indent="0">
              <a:buNone/>
            </a:pPr>
            <a:r>
              <a:rPr lang="it-IT" sz="1600" dirty="0">
                <a:hlinkClick r:id="rId4"/>
              </a:rPr>
              <a:t>https://viverepiusani.it/la-violenza-verbale-esempi-e-raccomandazioni/#:~:text=Per%20violenza%20verbale%20si%20intende,pu%C3%B2%20presentarsi%20in%20diverse%20forme</a:t>
            </a:r>
            <a:r>
              <a:rPr lang="it-IT" sz="1600" dirty="0" smtClean="0"/>
              <a:t>.</a:t>
            </a:r>
          </a:p>
          <a:p>
            <a:pPr marL="0" indent="0">
              <a:buNone/>
            </a:pPr>
            <a:r>
              <a:rPr lang="it-IT" sz="1600" dirty="0">
                <a:hlinkClick r:id="rId5"/>
              </a:rPr>
              <a:t>https://</a:t>
            </a:r>
            <a:r>
              <a:rPr lang="it-IT" sz="1600" dirty="0" smtClean="0">
                <a:hlinkClick r:id="rId5"/>
              </a:rPr>
              <a:t>tg24.sky.it/cronaca/2020/11/25/donna-uccisa-catanzaro</a:t>
            </a:r>
            <a:endParaRPr lang="it-IT" sz="1600" dirty="0" smtClean="0"/>
          </a:p>
          <a:p>
            <a:pPr marL="0" indent="0">
              <a:buNone/>
            </a:pPr>
            <a:r>
              <a:rPr lang="it-IT" sz="1600" dirty="0" smtClean="0">
                <a:hlinkClick r:id="rId6"/>
              </a:rPr>
              <a:t>www.panorama.it</a:t>
            </a:r>
            <a:endParaRPr lang="it-IT" sz="1600" dirty="0"/>
          </a:p>
          <a:p>
            <a:pPr marL="0" indent="0">
              <a:buNone/>
            </a:pPr>
            <a:r>
              <a:rPr lang="it-IT" sz="1600" dirty="0" smtClean="0">
                <a:hlinkClick r:id="rId7"/>
              </a:rPr>
              <a:t>https</a:t>
            </a:r>
            <a:r>
              <a:rPr lang="it-IT" sz="1600" dirty="0">
                <a:hlinkClick r:id="rId7"/>
              </a:rPr>
              <a:t>://www.thamaia.org/documentazione/tipi-di-violenza</a:t>
            </a:r>
            <a:r>
              <a:rPr lang="it-IT" sz="1600" dirty="0" smtClean="0">
                <a:hlinkClick r:id="rId7"/>
              </a:rPr>
              <a:t>/</a:t>
            </a:r>
            <a:endParaRPr lang="it-IT" sz="1600" dirty="0" smtClean="0"/>
          </a:p>
          <a:p>
            <a:pPr marL="0" indent="0">
              <a:buNone/>
            </a:pPr>
            <a:r>
              <a:rPr lang="it-IT" sz="1600" dirty="0">
                <a:hlinkClick r:id="rId8"/>
              </a:rPr>
              <a:t>https://www.direcontrolaviolenza.it/cose-la-violenza-contro-le-donne/amp</a:t>
            </a:r>
            <a:r>
              <a:rPr lang="it-IT" sz="1600" dirty="0" smtClean="0">
                <a:hlinkClick r:id="rId8"/>
              </a:rPr>
              <a:t>/</a:t>
            </a:r>
            <a:endParaRPr lang="it-IT" sz="1600" dirty="0" smtClean="0"/>
          </a:p>
          <a:p>
            <a:pPr marL="0" indent="0">
              <a:buNone/>
            </a:pPr>
            <a:r>
              <a:rPr lang="it-IT" sz="1200" dirty="0" smtClean="0"/>
              <a:t> </a:t>
            </a:r>
          </a:p>
          <a:p>
            <a:pPr marL="0" indent="0">
              <a:buNone/>
            </a:pPr>
            <a:r>
              <a:rPr lang="it-IT" sz="2000" dirty="0" smtClean="0">
                <a:solidFill>
                  <a:srgbClr val="FF0000"/>
                </a:solidFill>
              </a:rPr>
              <a:t>DISEGNI E POWER POINT FATTI DA:</a:t>
            </a:r>
          </a:p>
          <a:p>
            <a:pPr marL="0" indent="0">
              <a:buNone/>
            </a:pPr>
            <a:r>
              <a:rPr lang="it-IT" sz="1800" i="1" dirty="0" smtClean="0"/>
              <a:t>Rebecca Aversana, Giorgia Costanzo, Giulia Costanzo, Giada Giordano e Claudia Pellegrino.</a:t>
            </a:r>
            <a:endParaRPr lang="it-IT" sz="1800" i="1" dirty="0"/>
          </a:p>
        </p:txBody>
      </p:sp>
    </p:spTree>
    <p:extLst>
      <p:ext uri="{BB962C8B-B14F-4D97-AF65-F5344CB8AC3E}">
        <p14:creationId xmlns:p14="http://schemas.microsoft.com/office/powerpoint/2010/main" val="9811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467</Words>
  <Application>Microsoft Office PowerPoint</Application>
  <PresentationFormat>Presentazione su schermo (4:3)</PresentationFormat>
  <Paragraphs>48</Paragraphs>
  <Slides>5</Slides>
  <Notes>2</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GIORNATA INTERNAZIONALE CONTRO LA VIOLENZA SULLE DONNE</vt:lpstr>
      <vt:lpstr>TIPI DI VIOLENZA</vt:lpstr>
      <vt:lpstr>COME CHIEDERE AIUTO</vt:lpstr>
      <vt:lpstr>STORIE DI FEMMINICIDI </vt:lpstr>
      <vt:lpstr>INFORMAZIONI TRATTE DA:</vt:lpstr>
    </vt:vector>
  </TitlesOfParts>
  <Company>Administrator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Costanzo</dc:creator>
  <cp:lastModifiedBy>ago</cp:lastModifiedBy>
  <cp:revision>25</cp:revision>
  <dcterms:created xsi:type="dcterms:W3CDTF">2020-11-26T17:25:05Z</dcterms:created>
  <dcterms:modified xsi:type="dcterms:W3CDTF">2020-11-28T15:12:19Z</dcterms:modified>
</cp:coreProperties>
</file>